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Lst>
  <p:notesMasterIdLst>
    <p:notesMasterId r:id="rId47"/>
  </p:notesMasterIdLst>
  <p:handoutMasterIdLst>
    <p:handoutMasterId r:id="rId48"/>
  </p:handoutMasterIdLst>
  <p:sldIdLst>
    <p:sldId id="256" r:id="rId2"/>
    <p:sldId id="278" r:id="rId3"/>
    <p:sldId id="268" r:id="rId4"/>
    <p:sldId id="271" r:id="rId5"/>
    <p:sldId id="301" r:id="rId6"/>
    <p:sldId id="280" r:id="rId7"/>
    <p:sldId id="281" r:id="rId8"/>
    <p:sldId id="282" r:id="rId9"/>
    <p:sldId id="283" r:id="rId10"/>
    <p:sldId id="279" r:id="rId11"/>
    <p:sldId id="284" r:id="rId12"/>
    <p:sldId id="285" r:id="rId13"/>
    <p:sldId id="269" r:id="rId14"/>
    <p:sldId id="257" r:id="rId15"/>
    <p:sldId id="258" r:id="rId16"/>
    <p:sldId id="261" r:id="rId17"/>
    <p:sldId id="259" r:id="rId18"/>
    <p:sldId id="270" r:id="rId19"/>
    <p:sldId id="262" r:id="rId20"/>
    <p:sldId id="263" r:id="rId21"/>
    <p:sldId id="264" r:id="rId22"/>
    <p:sldId id="265" r:id="rId23"/>
    <p:sldId id="272" r:id="rId24"/>
    <p:sldId id="273" r:id="rId25"/>
    <p:sldId id="274" r:id="rId26"/>
    <p:sldId id="286" r:id="rId27"/>
    <p:sldId id="275"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276" r:id="rId43"/>
    <p:sldId id="266" r:id="rId44"/>
    <p:sldId id="267" r:id="rId45"/>
    <p:sldId id="277" r:id="rId46"/>
  </p:sldIdLst>
  <p:sldSz cx="9144000" cy="6858000" type="screen4x3"/>
  <p:notesSz cx="6858000" cy="9296400"/>
  <p:defaultTextStyle>
    <a:defPPr>
      <a:defRPr lang="en-CA"/>
    </a:defPPr>
    <a:lvl1pPr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1pPr>
    <a:lvl2pPr marL="4572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2pPr>
    <a:lvl3pPr marL="9144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3pPr>
    <a:lvl4pPr marL="13716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4pPr>
    <a:lvl5pPr marL="18288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5pPr>
    <a:lvl6pPr marL="2286000" algn="l" defTabSz="914400" rtl="0" eaLnBrk="1" latinLnBrk="0" hangingPunct="1">
      <a:defRPr sz="2400" kern="1200">
        <a:solidFill>
          <a:schemeClr val="tx1"/>
        </a:solidFill>
        <a:latin typeface="Times New Roman" pitchFamily="18" charset="0"/>
        <a:ea typeface="ＭＳ Ｐゴシック"/>
        <a:cs typeface="ＭＳ Ｐゴシック"/>
      </a:defRPr>
    </a:lvl6pPr>
    <a:lvl7pPr marL="2743200" algn="l" defTabSz="914400" rtl="0" eaLnBrk="1" latinLnBrk="0" hangingPunct="1">
      <a:defRPr sz="2400" kern="1200">
        <a:solidFill>
          <a:schemeClr val="tx1"/>
        </a:solidFill>
        <a:latin typeface="Times New Roman" pitchFamily="18" charset="0"/>
        <a:ea typeface="ＭＳ Ｐゴシック"/>
        <a:cs typeface="ＭＳ Ｐゴシック"/>
      </a:defRPr>
    </a:lvl7pPr>
    <a:lvl8pPr marL="3200400" algn="l" defTabSz="914400" rtl="0" eaLnBrk="1" latinLnBrk="0" hangingPunct="1">
      <a:defRPr sz="2400" kern="1200">
        <a:solidFill>
          <a:schemeClr val="tx1"/>
        </a:solidFill>
        <a:latin typeface="Times New Roman" pitchFamily="18" charset="0"/>
        <a:ea typeface="ＭＳ Ｐゴシック"/>
        <a:cs typeface="ＭＳ Ｐゴシック"/>
      </a:defRPr>
    </a:lvl8pPr>
    <a:lvl9pPr marL="3657600" algn="l" defTabSz="914400" rtl="0" eaLnBrk="1" latinLnBrk="0" hangingPunct="1">
      <a:defRPr sz="2400" kern="1200">
        <a:solidFill>
          <a:schemeClr val="tx1"/>
        </a:solidFill>
        <a:latin typeface="Times New Roman" pitchFamily="18"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37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20000"/>
              </a:spcBef>
              <a:defRPr sz="1200">
                <a:latin typeface="Times New Roman" charset="0"/>
                <a:ea typeface="+mn-ea"/>
                <a:cs typeface="+mn-cs"/>
              </a:defRPr>
            </a:lvl1pPr>
          </a:lstStyle>
          <a:p>
            <a:pPr>
              <a:defRPr/>
            </a:pPr>
            <a:endParaRPr lang="en-CA"/>
          </a:p>
        </p:txBody>
      </p:sp>
      <p:sp>
        <p:nvSpPr>
          <p:cNvPr id="19459"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20000"/>
              </a:spcBef>
              <a:defRPr sz="1200">
                <a:latin typeface="Times New Roman" charset="0"/>
                <a:ea typeface="+mn-ea"/>
                <a:cs typeface="+mn-cs"/>
              </a:defRPr>
            </a:lvl1pPr>
          </a:lstStyle>
          <a:p>
            <a:pPr>
              <a:defRPr/>
            </a:pPr>
            <a:endParaRPr lang="en-CA"/>
          </a:p>
        </p:txBody>
      </p:sp>
      <p:sp>
        <p:nvSpPr>
          <p:cNvPr id="19460"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20000"/>
              </a:spcBef>
              <a:defRPr sz="1200">
                <a:latin typeface="Times New Roman" charset="0"/>
                <a:ea typeface="+mn-ea"/>
                <a:cs typeface="+mn-cs"/>
              </a:defRPr>
            </a:lvl1pPr>
          </a:lstStyle>
          <a:p>
            <a:pPr>
              <a:defRPr/>
            </a:pPr>
            <a:endParaRPr lang="en-CA"/>
          </a:p>
        </p:txBody>
      </p:sp>
      <p:sp>
        <p:nvSpPr>
          <p:cNvPr id="19461"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20000"/>
              </a:spcBef>
              <a:defRPr sz="1200">
                <a:latin typeface="Times New Roman" charset="0"/>
                <a:ea typeface="ＭＳ Ｐゴシック" charset="-128"/>
                <a:cs typeface="+mn-cs"/>
              </a:defRPr>
            </a:lvl1pPr>
          </a:lstStyle>
          <a:p>
            <a:pPr>
              <a:defRPr/>
            </a:pPr>
            <a:fld id="{86E56170-E074-4D68-8C8E-50012BE800C1}"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latin typeface="Times New Roman" charset="0"/>
                <a:ea typeface="+mn-ea"/>
                <a:cs typeface="+mn-cs"/>
              </a:defRPr>
            </a:lvl1pPr>
          </a:lstStyle>
          <a:p>
            <a:pPr>
              <a:defRPr/>
            </a:pPr>
            <a:endParaRPr lang="en-CA"/>
          </a:p>
        </p:txBody>
      </p:sp>
      <p:sp>
        <p:nvSpPr>
          <p:cNvPr id="30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Times New Roman" charset="0"/>
                <a:ea typeface="+mn-ea"/>
                <a:cs typeface="+mn-cs"/>
              </a:defRPr>
            </a:lvl1pPr>
          </a:lstStyle>
          <a:p>
            <a:pPr>
              <a:defRPr/>
            </a:pPr>
            <a:endParaRPr lang="en-CA"/>
          </a:p>
        </p:txBody>
      </p:sp>
      <p:sp>
        <p:nvSpPr>
          <p:cNvPr id="133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30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latin typeface="Times New Roman" charset="0"/>
                <a:ea typeface="+mn-ea"/>
                <a:cs typeface="+mn-cs"/>
              </a:defRPr>
            </a:lvl1pPr>
          </a:lstStyle>
          <a:p>
            <a:pPr>
              <a:defRPr/>
            </a:pPr>
            <a:endParaRPr lang="en-CA"/>
          </a:p>
        </p:txBody>
      </p:sp>
      <p:sp>
        <p:nvSpPr>
          <p:cNvPr id="30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atin typeface="Times New Roman" charset="0"/>
                <a:ea typeface="ＭＳ Ｐゴシック" charset="-128"/>
                <a:cs typeface="+mn-cs"/>
              </a:defRPr>
            </a:lvl1pPr>
          </a:lstStyle>
          <a:p>
            <a:pPr>
              <a:defRPr/>
            </a:pPr>
            <a:fld id="{7D25C1F2-9136-4417-92D2-0F9518FA160B}"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p:cNvSpPr>
            <a:spLocks noGrp="1" noChangeArrowheads="1"/>
          </p:cNvSpPr>
          <p:nvPr>
            <p:ph type="sldNum" sz="quarter" idx="5"/>
          </p:nvPr>
        </p:nvSpPr>
        <p:spPr>
          <a:noFill/>
        </p:spPr>
        <p:txBody>
          <a:bodyPr/>
          <a:lstStyle/>
          <a:p>
            <a:fld id="{95622D0C-E84E-4B51-B53D-91A7133B1CE8}" type="slidenum">
              <a:rPr lang="en-CA" smtClean="0">
                <a:latin typeface="Times New Roman" pitchFamily="18" charset="0"/>
                <a:ea typeface="ＭＳ Ｐゴシック"/>
                <a:cs typeface="ＭＳ Ｐゴシック"/>
              </a:rPr>
              <a:pPr/>
              <a:t>1</a:t>
            </a:fld>
            <a:endParaRPr lang="en-CA" smtClean="0">
              <a:latin typeface="Times New Roman" pitchFamily="18" charset="0"/>
              <a:ea typeface="ＭＳ Ｐゴシック"/>
              <a:cs typeface="ＭＳ Ｐゴシック"/>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390B2590-5E56-40E8-9937-669A410E1A4F}" type="slidenum">
              <a:rPr lang="en-CA" smtClean="0">
                <a:latin typeface="Times New Roman" pitchFamily="18" charset="0"/>
                <a:ea typeface="ＭＳ Ｐゴシック"/>
                <a:cs typeface="ＭＳ Ｐゴシック"/>
              </a:rPr>
              <a:pPr/>
              <a:t>19</a:t>
            </a:fld>
            <a:endParaRPr lang="en-CA" smtClean="0">
              <a:latin typeface="Times New Roman" pitchFamily="18" charset="0"/>
              <a:ea typeface="ＭＳ Ｐゴシック"/>
              <a:cs typeface="ＭＳ Ｐゴシック"/>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7A96C71A-4C7B-409D-AE2A-F17678D3C418}" type="slidenum">
              <a:rPr lang="en-CA" smtClean="0">
                <a:latin typeface="Times New Roman" pitchFamily="18" charset="0"/>
                <a:ea typeface="ＭＳ Ｐゴシック"/>
                <a:cs typeface="ＭＳ Ｐゴシック"/>
              </a:rPr>
              <a:pPr/>
              <a:t>20</a:t>
            </a:fld>
            <a:endParaRPr lang="en-CA" smtClean="0">
              <a:latin typeface="Times New Roman" pitchFamily="18" charset="0"/>
              <a:ea typeface="ＭＳ Ｐゴシック"/>
              <a:cs typeface="ＭＳ Ｐゴシック"/>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E073F090-0814-43CF-A258-633E0121BC69}" type="slidenum">
              <a:rPr lang="en-CA" smtClean="0">
                <a:latin typeface="Times New Roman" pitchFamily="18" charset="0"/>
                <a:ea typeface="ＭＳ Ｐゴシック"/>
                <a:cs typeface="ＭＳ Ｐゴシック"/>
              </a:rPr>
              <a:pPr/>
              <a:t>21</a:t>
            </a:fld>
            <a:endParaRPr lang="en-CA" smtClean="0">
              <a:latin typeface="Times New Roman" pitchFamily="18" charset="0"/>
              <a:ea typeface="ＭＳ Ｐゴシック"/>
              <a:cs typeface="ＭＳ Ｐゴシック"/>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CD2EEB1D-42CA-4A3D-97B0-07E475A5918E}" type="slidenum">
              <a:rPr lang="en-CA" smtClean="0">
                <a:latin typeface="Times New Roman" pitchFamily="18" charset="0"/>
                <a:ea typeface="ＭＳ Ｐゴシック"/>
                <a:cs typeface="ＭＳ Ｐゴシック"/>
              </a:rPr>
              <a:pPr/>
              <a:t>22</a:t>
            </a:fld>
            <a:endParaRPr lang="en-CA" smtClean="0">
              <a:latin typeface="Times New Roman" pitchFamily="18" charset="0"/>
              <a:ea typeface="ＭＳ Ｐゴシック"/>
              <a:cs typeface="ＭＳ Ｐゴシック"/>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D1BB4E98-07AE-42DD-AD6E-D8484F542038}" type="slidenum">
              <a:rPr lang="en-CA" smtClean="0">
                <a:latin typeface="Times New Roman" pitchFamily="18" charset="0"/>
                <a:ea typeface="ＭＳ Ｐゴシック"/>
                <a:cs typeface="ＭＳ Ｐゴシック"/>
              </a:rPr>
              <a:pPr/>
              <a:t>43</a:t>
            </a:fld>
            <a:endParaRPr lang="en-CA" smtClean="0">
              <a:latin typeface="Times New Roman" pitchFamily="18" charset="0"/>
              <a:ea typeface="ＭＳ Ｐゴシック"/>
              <a:cs typeface="ＭＳ Ｐゴシック"/>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AE45D87B-2C6B-4705-9E7D-0469814572F6}" type="slidenum">
              <a:rPr lang="en-CA" smtClean="0">
                <a:latin typeface="Times New Roman" pitchFamily="18" charset="0"/>
                <a:ea typeface="ＭＳ Ｐゴシック"/>
                <a:cs typeface="ＭＳ Ｐゴシック"/>
              </a:rPr>
              <a:pPr/>
              <a:t>44</a:t>
            </a:fld>
            <a:endParaRPr lang="en-CA" smtClean="0">
              <a:latin typeface="Times New Roman" pitchFamily="18" charset="0"/>
              <a:ea typeface="ＭＳ Ｐゴシック"/>
              <a:cs typeface="ＭＳ Ｐゴシック"/>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r>
              <a:rPr lang="en-CA" smtClean="0">
                <a:latin typeface="Times New Roman" pitchFamily="18" charset="0"/>
                <a:ea typeface="ＭＳ Ｐゴシック"/>
              </a:rPr>
              <a:t>Academia as we know it has long debated the credibility and place of qualitative and quantitative research….. The pure scientists and statisticians and the humanists….which is better, which is best…..Is there a better or a best?</a:t>
            </a:r>
          </a:p>
          <a:p>
            <a:endParaRPr lang="en-CA" smtClean="0">
              <a:latin typeface="Times New Roman" pitchFamily="18" charset="0"/>
              <a:ea typeface="ＭＳ Ｐゴシック"/>
            </a:endParaRPr>
          </a:p>
          <a:p>
            <a:r>
              <a:rPr lang="en-CA" smtClean="0">
                <a:latin typeface="Times New Roman" pitchFamily="18" charset="0"/>
                <a:ea typeface="ＭＳ Ｐゴシック"/>
              </a:rPr>
              <a:t>Then into this academic debate, we have (what we are all here for today) is the Indigenous ways of knowing which leads us to conceptualize what Indigenous research looks like, sound slike, feels like and honors… </a:t>
            </a:r>
          </a:p>
          <a:p>
            <a:endParaRPr lang="en-CA" smtClean="0">
              <a:latin typeface="Times New Roman" pitchFamily="18" charset="0"/>
              <a:ea typeface="ＭＳ Ｐゴシック"/>
            </a:endParaRPr>
          </a:p>
          <a:p>
            <a:r>
              <a:rPr lang="en-CA" smtClean="0">
                <a:latin typeface="Times New Roman" pitchFamily="18" charset="0"/>
                <a:ea typeface="ＭＳ Ｐゴシック"/>
              </a:rPr>
              <a:t>Now we throw into the mix, </a:t>
            </a:r>
          </a:p>
        </p:txBody>
      </p:sp>
      <p:sp>
        <p:nvSpPr>
          <p:cNvPr id="19459" name="Slide Number Placeholder 3"/>
          <p:cNvSpPr>
            <a:spLocks noGrp="1"/>
          </p:cNvSpPr>
          <p:nvPr>
            <p:ph type="sldNum" sz="quarter" idx="5"/>
          </p:nvPr>
        </p:nvSpPr>
        <p:spPr>
          <a:noFill/>
        </p:spPr>
        <p:txBody>
          <a:bodyPr/>
          <a:lstStyle/>
          <a:p>
            <a:fld id="{013DF291-FF59-427D-8DE8-7026049EB9C7}" type="slidenum">
              <a:rPr lang="en-CA" smtClean="0">
                <a:latin typeface="Times New Roman" pitchFamily="18" charset="0"/>
                <a:ea typeface="ＭＳ Ｐゴシック"/>
                <a:cs typeface="ＭＳ Ｐゴシック"/>
              </a:rPr>
              <a:pPr/>
              <a:t>4</a:t>
            </a:fld>
            <a:endParaRPr lang="en-CA" smtClean="0">
              <a:latin typeface="Times New Roman" pitchFamily="18" charset="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r>
              <a:rPr lang="en-US" smtClean="0">
                <a:latin typeface="Times New Roman" pitchFamily="18" charset="0"/>
                <a:ea typeface="ＭＳ Ｐゴシック"/>
              </a:rPr>
              <a:t>How do we understand that school is different than education?  And that we need to bring this together, to create an alignment.</a:t>
            </a:r>
          </a:p>
          <a:p>
            <a:endParaRPr lang="en-US" smtClean="0">
              <a:latin typeface="Times New Roman" pitchFamily="18" charset="0"/>
              <a:ea typeface="ＭＳ Ｐゴシック"/>
            </a:endParaRPr>
          </a:p>
          <a:p>
            <a:r>
              <a:rPr lang="en-US" smtClean="0">
                <a:latin typeface="Times New Roman" pitchFamily="18" charset="0"/>
                <a:ea typeface="ＭＳ Ｐゴシック"/>
              </a:rPr>
              <a:t>Do we take this opportunity or do we take the status quo?</a:t>
            </a:r>
          </a:p>
          <a:p>
            <a:r>
              <a:rPr lang="en-US" smtClean="0">
                <a:latin typeface="Times New Roman" pitchFamily="18" charset="0"/>
                <a:ea typeface="ＭＳ Ｐゴシック"/>
              </a:rPr>
              <a:t>So, if we define this then we can figure out the rest.</a:t>
            </a:r>
          </a:p>
          <a:p>
            <a:endParaRPr lang="en-US" smtClean="0">
              <a:latin typeface="Times New Roman" pitchFamily="18" charset="0"/>
              <a:ea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p:spPr>
        <p:txBody>
          <a:bodyPr/>
          <a:lstStyle/>
          <a:p>
            <a:r>
              <a:rPr lang="en-CA" smtClean="0">
                <a:latin typeface="Times New Roman" pitchFamily="18" charset="0"/>
                <a:ea typeface="ＭＳ Ｐゴシック"/>
              </a:rPr>
              <a:t>Talk about examples of where research was conducted, materials collected then there was a “grab and go” with Indigenous people having no say as to what happened to the research.  </a:t>
            </a:r>
          </a:p>
          <a:p>
            <a:r>
              <a:rPr lang="en-CA" smtClean="0">
                <a:latin typeface="Times New Roman" pitchFamily="18" charset="0"/>
                <a:ea typeface="ＭＳ Ｐゴシック"/>
              </a:rPr>
              <a:t>Ray Barnhardt was one of the first whitestream academics working with the Alaska native knowledge network in Fairbanks back in the 1980s…   He had a grad student Oscar Kawagly who was a y’upick man and they write about this funny incident where they were going out on the land.</a:t>
            </a:r>
          </a:p>
        </p:txBody>
      </p:sp>
      <p:sp>
        <p:nvSpPr>
          <p:cNvPr id="21507" name="Slide Number Placeholder 3"/>
          <p:cNvSpPr>
            <a:spLocks noGrp="1"/>
          </p:cNvSpPr>
          <p:nvPr>
            <p:ph type="sldNum" sz="quarter" idx="5"/>
          </p:nvPr>
        </p:nvSpPr>
        <p:spPr>
          <a:noFill/>
        </p:spPr>
        <p:txBody>
          <a:bodyPr/>
          <a:lstStyle/>
          <a:p>
            <a:fld id="{5B568E0B-2EDC-41C3-BCBB-7AAF9F658B14}" type="slidenum">
              <a:rPr lang="en-CA" smtClean="0">
                <a:latin typeface="Times New Roman" pitchFamily="18" charset="0"/>
                <a:ea typeface="ＭＳ Ｐゴシック"/>
                <a:cs typeface="ＭＳ Ｐゴシック"/>
              </a:rPr>
              <a:pPr/>
              <a:t>13</a:t>
            </a:fld>
            <a:endParaRPr lang="en-CA" smtClean="0">
              <a:latin typeface="Times New Roman" pitchFamily="18" charset="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517F3F93-D8E9-4614-BE09-1976DB25657F}" type="slidenum">
              <a:rPr lang="en-CA" smtClean="0">
                <a:latin typeface="Times New Roman" pitchFamily="18" charset="0"/>
                <a:ea typeface="ＭＳ Ｐゴシック"/>
                <a:cs typeface="ＭＳ Ｐゴシック"/>
              </a:rPr>
              <a:pPr/>
              <a:t>14</a:t>
            </a:fld>
            <a:endParaRPr lang="en-CA" smtClean="0">
              <a:latin typeface="Times New Roman" pitchFamily="18" charset="0"/>
              <a:ea typeface="ＭＳ Ｐゴシック"/>
              <a:cs typeface="ＭＳ Ｐゴシック"/>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eaLnBrk="1" hangingPunct="1"/>
            <a:r>
              <a:rPr lang="en-US" smtClean="0">
                <a:latin typeface="Times New Roman" pitchFamily="18" charset="0"/>
                <a:ea typeface="ＭＳ Ｐゴシック"/>
              </a:rPr>
              <a:t>Ok, ten minutes to conduct a snowball activity.  Each person gets a blank piece of paper, they are asked to write 2 things that they remember from the Linda Smith book about Indigenous research.  Then ball up the paper. Throw it to the center of the room and then people will be asked to pick up a paper, read it aloud.  Do a sorting type of activity on the wall with the papers.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20EF5F23-2079-4D95-B650-6F70DE6D18AC}" type="slidenum">
              <a:rPr lang="en-CA" smtClean="0">
                <a:latin typeface="Times New Roman" pitchFamily="18" charset="0"/>
                <a:ea typeface="ＭＳ Ｐゴシック"/>
                <a:cs typeface="ＭＳ Ｐゴシック"/>
              </a:rPr>
              <a:pPr/>
              <a:t>15</a:t>
            </a:fld>
            <a:endParaRPr lang="en-CA" smtClean="0">
              <a:latin typeface="Times New Roman" pitchFamily="18" charset="0"/>
              <a:ea typeface="ＭＳ Ｐゴシック"/>
              <a:cs typeface="ＭＳ Ｐゴシック"/>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p>
            <a:fld id="{EAC7F1CD-1489-4D8D-914C-73A5E6E68F69}" type="slidenum">
              <a:rPr lang="en-CA" smtClean="0">
                <a:latin typeface="Times New Roman" pitchFamily="18" charset="0"/>
                <a:ea typeface="ＭＳ Ｐゴシック"/>
                <a:cs typeface="ＭＳ Ｐゴシック"/>
              </a:rPr>
              <a:pPr/>
              <a:t>16</a:t>
            </a:fld>
            <a:endParaRPr lang="en-CA" smtClean="0">
              <a:latin typeface="Times New Roman" pitchFamily="18" charset="0"/>
              <a:ea typeface="ＭＳ Ｐゴシック"/>
              <a:cs typeface="ＭＳ Ｐゴシック"/>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DC6DCCA7-CA21-47F0-9F81-C2719FC626BB}" type="slidenum">
              <a:rPr lang="en-CA" smtClean="0">
                <a:latin typeface="Times New Roman" pitchFamily="18" charset="0"/>
                <a:ea typeface="ＭＳ Ｐゴシック"/>
                <a:cs typeface="ＭＳ Ｐゴシック"/>
              </a:rPr>
              <a:pPr/>
              <a:t>17</a:t>
            </a:fld>
            <a:endParaRPr lang="en-CA" smtClean="0">
              <a:latin typeface="Times New Roman" pitchFamily="18" charset="0"/>
              <a:ea typeface="ＭＳ Ｐゴシック"/>
              <a:cs typeface="ＭＳ Ｐゴシック"/>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latin typeface="Times New Roman" pitchFamily="18" charset="0"/>
              <a:ea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endParaRPr lang="en-US" smtClean="0">
              <a:latin typeface="Times New Roman" pitchFamily="18" charset="0"/>
              <a:ea typeface="ＭＳ Ｐゴシック"/>
            </a:endParaRPr>
          </a:p>
        </p:txBody>
      </p:sp>
      <p:sp>
        <p:nvSpPr>
          <p:cNvPr id="31747" name="Slide Number Placeholder 3"/>
          <p:cNvSpPr>
            <a:spLocks noGrp="1"/>
          </p:cNvSpPr>
          <p:nvPr>
            <p:ph type="sldNum" sz="quarter" idx="5"/>
          </p:nvPr>
        </p:nvSpPr>
        <p:spPr>
          <a:noFill/>
        </p:spPr>
        <p:txBody>
          <a:bodyPr/>
          <a:lstStyle/>
          <a:p>
            <a:fld id="{1EF5B2EF-273F-47D0-90EC-8910F4B210C0}" type="slidenum">
              <a:rPr lang="en-CA" smtClean="0">
                <a:latin typeface="Times New Roman" pitchFamily="18" charset="0"/>
                <a:ea typeface="ＭＳ Ｐゴシック"/>
                <a:cs typeface="ＭＳ Ｐゴシック"/>
              </a:rPr>
              <a:pPr/>
              <a:t>18</a:t>
            </a:fld>
            <a:endParaRPr lang="en-CA" smtClean="0">
              <a:latin typeface="Times New Roman" pitchFamily="18" charset="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0"/>
            <a:ext cx="6362700" cy="6858000"/>
            <a:chOff x="0" y="0"/>
            <a:chExt cx="4008" cy="4320"/>
          </a:xfrm>
        </p:grpSpPr>
        <p:pic>
          <p:nvPicPr>
            <p:cNvPr id="5" name="Picture 8" descr="C:\My Documents\bits\Expbanna.png"/>
            <p:cNvPicPr>
              <a:picLocks noChangeAspect="1" noChangeArrowheads="1"/>
            </p:cNvPicPr>
            <p:nvPr/>
          </p:nvPicPr>
          <p:blipFill>
            <a:blip r:embed="rId2"/>
            <a:srcRect/>
            <a:stretch>
              <a:fillRect/>
            </a:stretch>
          </p:blipFill>
          <p:spPr bwMode="invGray">
            <a:xfrm>
              <a:off x="0" y="0"/>
              <a:ext cx="432" cy="4320"/>
            </a:xfrm>
            <a:prstGeom prst="rect">
              <a:avLst/>
            </a:prstGeom>
            <a:noFill/>
            <a:ln w="9525">
              <a:noFill/>
              <a:miter lim="800000"/>
              <a:headEnd/>
              <a:tailEnd/>
            </a:ln>
          </p:spPr>
        </p:pic>
        <p:pic>
          <p:nvPicPr>
            <p:cNvPr id="6" name="Picture 9" descr="D:\FRONTPAGE THEMES\EXPEDITN\EXPHORSA.PNG"/>
            <p:cNvPicPr>
              <a:picLocks noChangeAspect="1" noChangeArrowheads="1"/>
            </p:cNvPicPr>
            <p:nvPr/>
          </p:nvPicPr>
          <p:blipFill>
            <a:blip r:embed="rId3"/>
            <a:srcRect/>
            <a:stretch>
              <a:fillRect/>
            </a:stretch>
          </p:blipFill>
          <p:spPr bwMode="auto">
            <a:xfrm>
              <a:off x="2208" y="3600"/>
              <a:ext cx="1800" cy="60"/>
            </a:xfrm>
            <a:prstGeom prst="rect">
              <a:avLst/>
            </a:prstGeom>
            <a:noFill/>
            <a:ln w="9525">
              <a:noFill/>
              <a:miter lim="800000"/>
              <a:headEnd/>
              <a:tailEnd/>
            </a:ln>
          </p:spPr>
        </p:pic>
      </p:grpSp>
      <p:pic>
        <p:nvPicPr>
          <p:cNvPr id="7" name="Picture 10" descr="P:\!Themes\Expedition\EXPHORSA.GIF"/>
          <p:cNvPicPr>
            <a:picLocks noChangeAspect="1" noChangeArrowheads="1"/>
          </p:cNvPicPr>
          <p:nvPr/>
        </p:nvPicPr>
        <p:blipFill>
          <a:blip r:embed="rId4"/>
          <a:srcRect/>
          <a:stretch>
            <a:fillRect/>
          </a:stretch>
        </p:blipFill>
        <p:spPr bwMode="auto">
          <a:xfrm>
            <a:off x="1981200" y="3657600"/>
            <a:ext cx="5715000" cy="95250"/>
          </a:xfrm>
          <a:prstGeom prst="rect">
            <a:avLst/>
          </a:prstGeom>
          <a:noFill/>
          <a:ln w="9525">
            <a:noFill/>
            <a:miter lim="800000"/>
            <a:headEnd/>
            <a:tailEnd/>
          </a:ln>
        </p:spPr>
      </p:pic>
      <p:sp>
        <p:nvSpPr>
          <p:cNvPr id="6146" name="Rectangle 2"/>
          <p:cNvSpPr>
            <a:spLocks noGrp="1" noChangeArrowheads="1"/>
          </p:cNvSpPr>
          <p:nvPr>
            <p:ph type="ctrTitle"/>
          </p:nvPr>
        </p:nvSpPr>
        <p:spPr>
          <a:xfrm>
            <a:off x="1752600" y="990600"/>
            <a:ext cx="6400800" cy="2514600"/>
          </a:xfrm>
          <a:ln w="76200" cmpd="tri"/>
        </p:spPr>
        <p:txBody>
          <a:bodyPr/>
          <a:lstStyle>
            <a:lvl1pPr algn="ctr">
              <a:defRPr/>
            </a:lvl1pPr>
          </a:lstStyle>
          <a:p>
            <a:r>
              <a:rPr lang="en-CA"/>
              <a:t>Click to edit Master title style</a:t>
            </a:r>
          </a:p>
        </p:txBody>
      </p:sp>
      <p:sp>
        <p:nvSpPr>
          <p:cNvPr id="6147" name="Rectangle 3"/>
          <p:cNvSpPr>
            <a:spLocks noGrp="1" noChangeArrowheads="1"/>
          </p:cNvSpPr>
          <p:nvPr>
            <p:ph type="subTitle" idx="1"/>
          </p:nvPr>
        </p:nvSpPr>
        <p:spPr>
          <a:xfrm>
            <a:off x="1752600" y="3886200"/>
            <a:ext cx="6400800" cy="1752600"/>
          </a:xfrm>
          <a:ln w="6350"/>
        </p:spPr>
        <p:txBody>
          <a:bodyPr/>
          <a:lstStyle>
            <a:lvl1pPr marL="0" indent="0" algn="ctr">
              <a:buFontTx/>
              <a:buNone/>
              <a:defRPr/>
            </a:lvl1pPr>
          </a:lstStyle>
          <a:p>
            <a:r>
              <a:rPr lang="en-CA"/>
              <a:t>Click to edit Master subtitle style</a:t>
            </a:r>
          </a:p>
        </p:txBody>
      </p:sp>
      <p:sp>
        <p:nvSpPr>
          <p:cNvPr id="8" name="Rectangle 4"/>
          <p:cNvSpPr>
            <a:spLocks noGrp="1" noChangeArrowheads="1"/>
          </p:cNvSpPr>
          <p:nvPr>
            <p:ph type="dt" sz="half" idx="10"/>
          </p:nvPr>
        </p:nvSpPr>
        <p:spPr>
          <a:xfrm>
            <a:off x="914400" y="6400800"/>
            <a:ext cx="1905000" cy="457200"/>
          </a:xfrm>
        </p:spPr>
        <p:txBody>
          <a:bodyPr anchorCtr="0"/>
          <a:lstStyle>
            <a:lvl1pPr>
              <a:defRPr/>
            </a:lvl1pPr>
          </a:lstStyle>
          <a:p>
            <a:pPr>
              <a:defRPr/>
            </a:pPr>
            <a:endParaRPr lang="en-CA"/>
          </a:p>
        </p:txBody>
      </p:sp>
      <p:sp>
        <p:nvSpPr>
          <p:cNvPr id="9" name="Rectangle 5"/>
          <p:cNvSpPr>
            <a:spLocks noGrp="1" noChangeArrowheads="1"/>
          </p:cNvSpPr>
          <p:nvPr>
            <p:ph type="ftr" sz="quarter" idx="11"/>
          </p:nvPr>
        </p:nvSpPr>
        <p:spPr>
          <a:xfrm>
            <a:off x="3505200" y="6400800"/>
            <a:ext cx="2895600" cy="457200"/>
          </a:xfrm>
        </p:spPr>
        <p:txBody>
          <a:bodyPr anchorCtr="0"/>
          <a:lstStyle>
            <a:lvl1pPr>
              <a:defRPr/>
            </a:lvl1pPr>
          </a:lstStyle>
          <a:p>
            <a:pPr>
              <a:defRPr/>
            </a:pPr>
            <a:r>
              <a:rPr lang="en-CA"/>
              <a:t>Indigenous Research/David Anderson &amp; Sherry Peden</a:t>
            </a:r>
          </a:p>
        </p:txBody>
      </p:sp>
      <p:sp>
        <p:nvSpPr>
          <p:cNvPr id="10" name="Rectangle 6"/>
          <p:cNvSpPr>
            <a:spLocks noGrp="1" noChangeArrowheads="1"/>
          </p:cNvSpPr>
          <p:nvPr>
            <p:ph type="sldNum" sz="quarter" idx="12"/>
          </p:nvPr>
        </p:nvSpPr>
        <p:spPr/>
        <p:txBody>
          <a:bodyPr anchorCtr="0"/>
          <a:lstStyle>
            <a:lvl1pPr>
              <a:defRPr/>
            </a:lvl1pPr>
          </a:lstStyle>
          <a:p>
            <a:pPr>
              <a:defRPr/>
            </a:pPr>
            <a:fld id="{ED9A05D4-5110-4EB9-BF6F-D128AA8FD665}"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6" name="Rectangle 6"/>
          <p:cNvSpPr>
            <a:spLocks noGrp="1" noChangeArrowheads="1"/>
          </p:cNvSpPr>
          <p:nvPr>
            <p:ph type="sldNum" sz="quarter" idx="12"/>
          </p:nvPr>
        </p:nvSpPr>
        <p:spPr>
          <a:ln/>
        </p:spPr>
        <p:txBody>
          <a:bodyPr/>
          <a:lstStyle>
            <a:lvl1pPr>
              <a:defRPr/>
            </a:lvl1pPr>
          </a:lstStyle>
          <a:p>
            <a:pPr>
              <a:defRPr/>
            </a:pPr>
            <a:fld id="{4243A842-5090-4157-8FE8-2AED7682A6F5}"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381000"/>
            <a:ext cx="1943100" cy="5499100"/>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1062038" y="381000"/>
            <a:ext cx="5681662" cy="549910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6" name="Rectangle 6"/>
          <p:cNvSpPr>
            <a:spLocks noGrp="1" noChangeArrowheads="1"/>
          </p:cNvSpPr>
          <p:nvPr>
            <p:ph type="sldNum" sz="quarter" idx="12"/>
          </p:nvPr>
        </p:nvSpPr>
        <p:spPr>
          <a:ln/>
        </p:spPr>
        <p:txBody>
          <a:bodyPr/>
          <a:lstStyle>
            <a:lvl1pPr>
              <a:defRPr/>
            </a:lvl1pPr>
          </a:lstStyle>
          <a:p>
            <a:pPr>
              <a:defRPr/>
            </a:pPr>
            <a:fld id="{E6D23A24-B45E-4165-BF43-7D581471C8F3}"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6" name="Rectangle 6"/>
          <p:cNvSpPr>
            <a:spLocks noGrp="1" noChangeArrowheads="1"/>
          </p:cNvSpPr>
          <p:nvPr>
            <p:ph type="sldNum" sz="quarter" idx="12"/>
          </p:nvPr>
        </p:nvSpPr>
        <p:spPr>
          <a:ln/>
        </p:spPr>
        <p:txBody>
          <a:bodyPr/>
          <a:lstStyle>
            <a:lvl1pPr>
              <a:defRPr/>
            </a:lvl1pPr>
          </a:lstStyle>
          <a:p>
            <a:pPr>
              <a:defRPr/>
            </a:pPr>
            <a:fld id="{EC823231-249C-4A66-B13C-D0B53C4D3564}"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CA"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6" name="Rectangle 6"/>
          <p:cNvSpPr>
            <a:spLocks noGrp="1" noChangeArrowheads="1"/>
          </p:cNvSpPr>
          <p:nvPr>
            <p:ph type="sldNum" sz="quarter" idx="12"/>
          </p:nvPr>
        </p:nvSpPr>
        <p:spPr>
          <a:ln/>
        </p:spPr>
        <p:txBody>
          <a:bodyPr/>
          <a:lstStyle>
            <a:lvl1pPr>
              <a:defRPr/>
            </a:lvl1pPr>
          </a:lstStyle>
          <a:p>
            <a:pPr>
              <a:defRPr/>
            </a:pPr>
            <a:fld id="{202F6763-E628-42DC-8335-0F6D1FE8D8EA}"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1062038" y="1766888"/>
            <a:ext cx="3808412"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5022850" y="1766888"/>
            <a:ext cx="3808413"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7" name="Rectangle 6"/>
          <p:cNvSpPr>
            <a:spLocks noGrp="1" noChangeArrowheads="1"/>
          </p:cNvSpPr>
          <p:nvPr>
            <p:ph type="sldNum" sz="quarter" idx="12"/>
          </p:nvPr>
        </p:nvSpPr>
        <p:spPr>
          <a:ln/>
        </p:spPr>
        <p:txBody>
          <a:bodyPr/>
          <a:lstStyle>
            <a:lvl1pPr>
              <a:defRPr/>
            </a:lvl1pPr>
          </a:lstStyle>
          <a:p>
            <a:pPr>
              <a:defRPr/>
            </a:pPr>
            <a:fld id="{741AB362-2B86-40FB-915A-09C448D561C8}"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9" name="Rectangle 6"/>
          <p:cNvSpPr>
            <a:spLocks noGrp="1" noChangeArrowheads="1"/>
          </p:cNvSpPr>
          <p:nvPr>
            <p:ph type="sldNum" sz="quarter" idx="12"/>
          </p:nvPr>
        </p:nvSpPr>
        <p:spPr>
          <a:ln/>
        </p:spPr>
        <p:txBody>
          <a:bodyPr/>
          <a:lstStyle>
            <a:lvl1pPr>
              <a:defRPr/>
            </a:lvl1pPr>
          </a:lstStyle>
          <a:p>
            <a:pPr>
              <a:defRPr/>
            </a:pPr>
            <a:fld id="{CD005461-460A-4E21-832A-E910338FB6F4}"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5" name="Rectangle 6"/>
          <p:cNvSpPr>
            <a:spLocks noGrp="1" noChangeArrowheads="1"/>
          </p:cNvSpPr>
          <p:nvPr>
            <p:ph type="sldNum" sz="quarter" idx="12"/>
          </p:nvPr>
        </p:nvSpPr>
        <p:spPr>
          <a:ln/>
        </p:spPr>
        <p:txBody>
          <a:bodyPr/>
          <a:lstStyle>
            <a:lvl1pPr>
              <a:defRPr/>
            </a:lvl1pPr>
          </a:lstStyle>
          <a:p>
            <a:pPr>
              <a:defRPr/>
            </a:pPr>
            <a:fld id="{B9AFFB14-23F4-409D-ADF8-A338709D9AEF}"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4" name="Rectangle 6"/>
          <p:cNvSpPr>
            <a:spLocks noGrp="1" noChangeArrowheads="1"/>
          </p:cNvSpPr>
          <p:nvPr>
            <p:ph type="sldNum" sz="quarter" idx="12"/>
          </p:nvPr>
        </p:nvSpPr>
        <p:spPr>
          <a:ln/>
        </p:spPr>
        <p:txBody>
          <a:bodyPr/>
          <a:lstStyle>
            <a:lvl1pPr>
              <a:defRPr/>
            </a:lvl1pPr>
          </a:lstStyle>
          <a:p>
            <a:pPr>
              <a:defRPr/>
            </a:pPr>
            <a:fld id="{73A66EE1-8039-4312-8118-388C71ED5BE4}"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7" name="Rectangle 6"/>
          <p:cNvSpPr>
            <a:spLocks noGrp="1" noChangeArrowheads="1"/>
          </p:cNvSpPr>
          <p:nvPr>
            <p:ph type="sldNum" sz="quarter" idx="12"/>
          </p:nvPr>
        </p:nvSpPr>
        <p:spPr>
          <a:ln/>
        </p:spPr>
        <p:txBody>
          <a:bodyPr/>
          <a:lstStyle>
            <a:lvl1pPr>
              <a:defRPr/>
            </a:lvl1pPr>
          </a:lstStyle>
          <a:p>
            <a:pPr>
              <a:defRPr/>
            </a:pPr>
            <a:fld id="{69971EBF-DFCD-489F-946A-E76391F5F026}"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r>
              <a:rPr lang="en-CA"/>
              <a:t>Indigenous Research/David Anderson &amp; Sherry Peden</a:t>
            </a:r>
          </a:p>
        </p:txBody>
      </p:sp>
      <p:sp>
        <p:nvSpPr>
          <p:cNvPr id="7" name="Rectangle 6"/>
          <p:cNvSpPr>
            <a:spLocks noGrp="1" noChangeArrowheads="1"/>
          </p:cNvSpPr>
          <p:nvPr>
            <p:ph type="sldNum" sz="quarter" idx="12"/>
          </p:nvPr>
        </p:nvSpPr>
        <p:spPr>
          <a:ln/>
        </p:spPr>
        <p:txBody>
          <a:bodyPr/>
          <a:lstStyle>
            <a:lvl1pPr>
              <a:defRPr/>
            </a:lvl1pPr>
          </a:lstStyle>
          <a:p>
            <a:pPr>
              <a:defRPr/>
            </a:pPr>
            <a:fld id="{A6C2F83D-2DCA-4ECE-9E4F-619B7A3B9EBF}"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1026" name="Picture 2" descr="C:\My Documents\bits\Expbanna.png"/>
          <p:cNvPicPr>
            <a:picLocks noChangeAspect="1" noChangeArrowheads="1"/>
          </p:cNvPicPr>
          <p:nvPr/>
        </p:nvPicPr>
        <p:blipFill>
          <a:blip r:embed="rId14"/>
          <a:srcRect/>
          <a:stretch>
            <a:fillRect/>
          </a:stretch>
        </p:blipFill>
        <p:spPr bwMode="invGray">
          <a:xfrm>
            <a:off x="0" y="0"/>
            <a:ext cx="6858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1066800" y="3810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CA" smtClean="0"/>
              <a:t>Click to edit Master title style</a:t>
            </a:r>
          </a:p>
        </p:txBody>
      </p:sp>
      <p:sp>
        <p:nvSpPr>
          <p:cNvPr id="5124" name="Rectangle 4"/>
          <p:cNvSpPr>
            <a:spLocks noGrp="1" noChangeArrowheads="1"/>
          </p:cNvSpPr>
          <p:nvPr>
            <p:ph type="dt" sz="half" idx="2"/>
          </p:nvPr>
        </p:nvSpPr>
        <p:spPr bwMode="auto">
          <a:xfrm>
            <a:off x="838200" y="6400800"/>
            <a:ext cx="19050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a:spcBef>
                <a:spcPct val="0"/>
              </a:spcBef>
              <a:defRPr sz="1400">
                <a:solidFill>
                  <a:schemeClr val="tx2"/>
                </a:solidFill>
                <a:latin typeface="Arial" charset="0"/>
                <a:ea typeface="+mn-ea"/>
                <a:cs typeface="+mn-cs"/>
              </a:defRPr>
            </a:lvl1pPr>
          </a:lstStyle>
          <a:p>
            <a:pPr>
              <a:defRPr/>
            </a:pPr>
            <a:endParaRPr lang="en-CA"/>
          </a:p>
        </p:txBody>
      </p:sp>
      <p:sp>
        <p:nvSpPr>
          <p:cNvPr id="5125" name="Rectangle 5"/>
          <p:cNvSpPr>
            <a:spLocks noGrp="1" noChangeArrowheads="1"/>
          </p:cNvSpPr>
          <p:nvPr>
            <p:ph type="ftr" sz="quarter" idx="3"/>
          </p:nvPr>
        </p:nvSpPr>
        <p:spPr bwMode="auto">
          <a:xfrm>
            <a:off x="3429000" y="6400800"/>
            <a:ext cx="28956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ctr">
              <a:spcBef>
                <a:spcPct val="0"/>
              </a:spcBef>
              <a:defRPr sz="1400">
                <a:solidFill>
                  <a:schemeClr val="tx2"/>
                </a:solidFill>
                <a:latin typeface="Arial" charset="0"/>
                <a:ea typeface="ＭＳ Ｐゴシック" charset="-128"/>
                <a:cs typeface="+mn-cs"/>
              </a:defRPr>
            </a:lvl1pPr>
          </a:lstStyle>
          <a:p>
            <a:pPr>
              <a:defRPr/>
            </a:pPr>
            <a:r>
              <a:rPr lang="en-CA"/>
              <a:t>Indigenous Research/David Anderson &amp; Sherry Peden</a:t>
            </a:r>
          </a:p>
        </p:txBody>
      </p:sp>
      <p:sp>
        <p:nvSpPr>
          <p:cNvPr id="5126" name="Rectangle 6"/>
          <p:cNvSpPr>
            <a:spLocks noGrp="1" noChangeArrowheads="1"/>
          </p:cNvSpPr>
          <p:nvPr>
            <p:ph type="sldNum" sz="quarter" idx="4"/>
          </p:nvPr>
        </p:nvSpPr>
        <p:spPr bwMode="auto">
          <a:xfrm>
            <a:off x="7010400" y="6400800"/>
            <a:ext cx="1905000" cy="45720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r">
              <a:spcBef>
                <a:spcPct val="0"/>
              </a:spcBef>
              <a:defRPr sz="1400">
                <a:solidFill>
                  <a:schemeClr val="tx2"/>
                </a:solidFill>
                <a:latin typeface="Arial" charset="0"/>
                <a:ea typeface="ＭＳ Ｐゴシック" charset="-128"/>
                <a:cs typeface="+mn-cs"/>
              </a:defRPr>
            </a:lvl1pPr>
          </a:lstStyle>
          <a:p>
            <a:pPr>
              <a:defRPr/>
            </a:pPr>
            <a:fld id="{AD6E0263-910E-42D4-9642-D559CE21F2B7}" type="slidenum">
              <a:rPr lang="en-CA"/>
              <a:pPr>
                <a:defRPr/>
              </a:pPr>
              <a:t>‹#›</a:t>
            </a:fld>
            <a:endParaRPr lang="en-CA"/>
          </a:p>
        </p:txBody>
      </p:sp>
      <p:pic>
        <p:nvPicPr>
          <p:cNvPr id="1031" name="Picture 7" descr="P:\!Themes\Expedition\EXPHORSA.GIF"/>
          <p:cNvPicPr>
            <a:picLocks noChangeAspect="1" noChangeArrowheads="1"/>
          </p:cNvPicPr>
          <p:nvPr/>
        </p:nvPicPr>
        <p:blipFill>
          <a:blip r:embed="rId15"/>
          <a:srcRect/>
          <a:stretch>
            <a:fillRect/>
          </a:stretch>
        </p:blipFill>
        <p:spPr bwMode="auto">
          <a:xfrm>
            <a:off x="1066800" y="1574800"/>
            <a:ext cx="7772400" cy="130175"/>
          </a:xfrm>
          <a:prstGeom prst="rect">
            <a:avLst/>
          </a:prstGeom>
          <a:noFill/>
          <a:ln w="9525">
            <a:noFill/>
            <a:miter lim="800000"/>
            <a:headEnd/>
            <a:tailEnd/>
          </a:ln>
        </p:spPr>
      </p:pic>
      <p:sp>
        <p:nvSpPr>
          <p:cNvPr id="1032" name="Rectangle 8"/>
          <p:cNvSpPr>
            <a:spLocks noGrp="1" noChangeArrowheads="1"/>
          </p:cNvSpPr>
          <p:nvPr>
            <p:ph type="body" idx="1"/>
          </p:nvPr>
        </p:nvSpPr>
        <p:spPr bwMode="auto">
          <a:xfrm>
            <a:off x="1062038" y="1766888"/>
            <a:ext cx="7769225" cy="4113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Tree>
  </p:cSld>
  <p:clrMap bg1="lt1" tx1="dk1" bg2="lt2" tx2="dk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l" rtl="0" eaLnBrk="0" fontAlgn="base" hangingPunct="0">
        <a:spcBef>
          <a:spcPct val="0"/>
        </a:spcBef>
        <a:spcAft>
          <a:spcPct val="0"/>
        </a:spcAft>
        <a:defRPr sz="4400">
          <a:solidFill>
            <a:schemeClr val="tx2"/>
          </a:solidFill>
          <a:latin typeface="+mj-lt"/>
          <a:ea typeface="ＭＳ Ｐゴシック" charset="-128"/>
          <a:cs typeface="ＭＳ Ｐゴシック"/>
        </a:defRPr>
      </a:lvl1pPr>
      <a:lvl2pPr algn="l" rtl="0" eaLnBrk="0" fontAlgn="base" hangingPunct="0">
        <a:spcBef>
          <a:spcPct val="0"/>
        </a:spcBef>
        <a:spcAft>
          <a:spcPct val="0"/>
        </a:spcAft>
        <a:defRPr sz="4400">
          <a:solidFill>
            <a:schemeClr val="tx2"/>
          </a:solidFill>
          <a:latin typeface="Times New Roman" charset="0"/>
          <a:ea typeface="ＭＳ Ｐゴシック" charset="-128"/>
          <a:cs typeface="ＭＳ Ｐゴシック"/>
        </a:defRPr>
      </a:lvl2pPr>
      <a:lvl3pPr algn="l" rtl="0" eaLnBrk="0" fontAlgn="base" hangingPunct="0">
        <a:spcBef>
          <a:spcPct val="0"/>
        </a:spcBef>
        <a:spcAft>
          <a:spcPct val="0"/>
        </a:spcAft>
        <a:defRPr sz="4400">
          <a:solidFill>
            <a:schemeClr val="tx2"/>
          </a:solidFill>
          <a:latin typeface="Times New Roman" charset="0"/>
          <a:ea typeface="ＭＳ Ｐゴシック" charset="-128"/>
          <a:cs typeface="ＭＳ Ｐゴシック"/>
        </a:defRPr>
      </a:lvl3pPr>
      <a:lvl4pPr algn="l" rtl="0" eaLnBrk="0" fontAlgn="base" hangingPunct="0">
        <a:spcBef>
          <a:spcPct val="0"/>
        </a:spcBef>
        <a:spcAft>
          <a:spcPct val="0"/>
        </a:spcAft>
        <a:defRPr sz="4400">
          <a:solidFill>
            <a:schemeClr val="tx2"/>
          </a:solidFill>
          <a:latin typeface="Times New Roman" charset="0"/>
          <a:ea typeface="ＭＳ Ｐゴシック" charset="-128"/>
          <a:cs typeface="ＭＳ Ｐゴシック"/>
        </a:defRPr>
      </a:lvl4pPr>
      <a:lvl5pPr algn="l" rtl="0" eaLnBrk="0" fontAlgn="base" hangingPunct="0">
        <a:spcBef>
          <a:spcPct val="0"/>
        </a:spcBef>
        <a:spcAft>
          <a:spcPct val="0"/>
        </a:spcAft>
        <a:defRPr sz="4400">
          <a:solidFill>
            <a:schemeClr val="tx2"/>
          </a:solidFill>
          <a:latin typeface="Times New Roman" charset="0"/>
          <a:ea typeface="ＭＳ Ｐゴシック" charset="-128"/>
          <a:cs typeface="ＭＳ Ｐゴシック"/>
        </a:defRPr>
      </a:lvl5pPr>
      <a:lvl6pPr marL="457200" algn="l" rtl="0" fontAlgn="base">
        <a:spcBef>
          <a:spcPct val="0"/>
        </a:spcBef>
        <a:spcAft>
          <a:spcPct val="0"/>
        </a:spcAft>
        <a:defRPr sz="4400">
          <a:solidFill>
            <a:schemeClr val="tx2"/>
          </a:solidFill>
          <a:latin typeface="Times New Roman" charset="0"/>
        </a:defRPr>
      </a:lvl6pPr>
      <a:lvl7pPr marL="914400" algn="l" rtl="0" fontAlgn="base">
        <a:spcBef>
          <a:spcPct val="0"/>
        </a:spcBef>
        <a:spcAft>
          <a:spcPct val="0"/>
        </a:spcAft>
        <a:defRPr sz="4400">
          <a:solidFill>
            <a:schemeClr val="tx2"/>
          </a:solidFill>
          <a:latin typeface="Times New Roman" charset="0"/>
        </a:defRPr>
      </a:lvl7pPr>
      <a:lvl8pPr marL="1371600" algn="l" rtl="0" fontAlgn="base">
        <a:spcBef>
          <a:spcPct val="0"/>
        </a:spcBef>
        <a:spcAft>
          <a:spcPct val="0"/>
        </a:spcAft>
        <a:defRPr sz="4400">
          <a:solidFill>
            <a:schemeClr val="tx2"/>
          </a:solidFill>
          <a:latin typeface="Times New Roman" charset="0"/>
        </a:defRPr>
      </a:lvl8pPr>
      <a:lvl9pPr marL="1828800" algn="l"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Blip>
          <a:blip r:embed="rId16"/>
        </a:buBlip>
        <a:defRPr sz="3200">
          <a:solidFill>
            <a:schemeClr val="tx1"/>
          </a:solidFill>
          <a:latin typeface="+mn-lt"/>
          <a:ea typeface="ＭＳ Ｐゴシック" charset="-128"/>
          <a:cs typeface="ＭＳ Ｐゴシック"/>
        </a:defRPr>
      </a:lvl1pPr>
      <a:lvl2pPr marL="742950" indent="-285750" algn="l" rtl="0" eaLnBrk="0" fontAlgn="base" hangingPunct="0">
        <a:spcBef>
          <a:spcPct val="20000"/>
        </a:spcBef>
        <a:spcAft>
          <a:spcPct val="0"/>
        </a:spcAft>
        <a:buClr>
          <a:schemeClr val="accent2"/>
        </a:buClr>
        <a:buFont typeface="Wingdings" pitchFamily="2" charset="2"/>
        <a:buBlip>
          <a:blip r:embed="rId17"/>
        </a:buBlip>
        <a:defRPr sz="28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lr>
          <a:schemeClr val="tx2"/>
        </a:buClr>
        <a:buFont typeface="Wingdings" pitchFamily="2" charset="2"/>
        <a:buChar char="s"/>
        <a:defRPr sz="20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lr>
          <a:schemeClr val="tx2"/>
        </a:buClr>
        <a:buFont typeface="Wingdings" pitchFamily="2" charset="2"/>
        <a:buChar char="s"/>
        <a:defRPr sz="2000">
          <a:solidFill>
            <a:schemeClr val="tx1"/>
          </a:solidFill>
          <a:latin typeface="+mn-lt"/>
          <a:ea typeface="ＭＳ Ｐゴシック" charset="-128"/>
          <a:cs typeface="ＭＳ Ｐゴシック"/>
        </a:defRPr>
      </a:lvl5pPr>
      <a:lvl6pPr marL="2514600" indent="-228600" algn="l" rtl="0" fontAlgn="base">
        <a:spcBef>
          <a:spcPct val="20000"/>
        </a:spcBef>
        <a:spcAft>
          <a:spcPct val="0"/>
        </a:spcAft>
        <a:buClr>
          <a:schemeClr val="tx2"/>
        </a:buClr>
        <a:buFont typeface="Wingdings" charset="2"/>
        <a:buChar char="s"/>
        <a:defRPr sz="2000">
          <a:solidFill>
            <a:schemeClr val="tx1"/>
          </a:solidFill>
          <a:latin typeface="+mn-lt"/>
          <a:ea typeface="ＭＳ Ｐゴシック" charset="-128"/>
        </a:defRPr>
      </a:lvl6pPr>
      <a:lvl7pPr marL="2971800" indent="-228600" algn="l" rtl="0" fontAlgn="base">
        <a:spcBef>
          <a:spcPct val="20000"/>
        </a:spcBef>
        <a:spcAft>
          <a:spcPct val="0"/>
        </a:spcAft>
        <a:buClr>
          <a:schemeClr val="tx2"/>
        </a:buClr>
        <a:buFont typeface="Wingdings" charset="2"/>
        <a:buChar char="s"/>
        <a:defRPr sz="2000">
          <a:solidFill>
            <a:schemeClr val="tx1"/>
          </a:solidFill>
          <a:latin typeface="+mn-lt"/>
          <a:ea typeface="ＭＳ Ｐゴシック" charset="-128"/>
        </a:defRPr>
      </a:lvl7pPr>
      <a:lvl8pPr marL="3429000" indent="-228600" algn="l" rtl="0" fontAlgn="base">
        <a:spcBef>
          <a:spcPct val="20000"/>
        </a:spcBef>
        <a:spcAft>
          <a:spcPct val="0"/>
        </a:spcAft>
        <a:buClr>
          <a:schemeClr val="tx2"/>
        </a:buClr>
        <a:buFont typeface="Wingdings" charset="2"/>
        <a:buChar char="s"/>
        <a:defRPr sz="2000">
          <a:solidFill>
            <a:schemeClr val="tx1"/>
          </a:solidFill>
          <a:latin typeface="+mn-lt"/>
          <a:ea typeface="ＭＳ Ｐゴシック" charset="-128"/>
        </a:defRPr>
      </a:lvl8pPr>
      <a:lvl9pPr marL="3886200" indent="-228600" algn="l" rtl="0" fontAlgn="base">
        <a:spcBef>
          <a:spcPct val="20000"/>
        </a:spcBef>
        <a:spcAft>
          <a:spcPct val="0"/>
        </a:spcAft>
        <a:buClr>
          <a:schemeClr val="tx2"/>
        </a:buClr>
        <a:buFont typeface="Wingdings" charset="2"/>
        <a:buChar char="s"/>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OCAP%20principles.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Guiding%20Principles%20for%20Indigenous%20Research%20(Atkinson,%202001).doc"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9_%20Research%20Involving%20the%20First%20Nations,%20Inuit%20and%20M&#233;tis%20Peoples%20Of%20Canada%20%20The%20Interagency%20Advisory%20Panel%20on%20Research%20Ethics%20(PRE).mht"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About%20UCN%20-%20UCN%20Learning%20Council%20%20UCN.mht" TargetMode="External"/><Relationship Id="rId2" Type="http://schemas.openxmlformats.org/officeDocument/2006/relationships/hyperlink" Target="Brandon%20University%20-%20Research%20Office%20-%20BU%20Ethics%20Committee.mh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Should%20Read%20reference%20page.do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www.vimeo.com/4650972" TargetMode="External"/><Relationship Id="rId2" Type="http://schemas.openxmlformats.org/officeDocument/2006/relationships/hyperlink" Target="http://www.vimeo.com/18310492" TargetMode="External"/><Relationship Id="rId1" Type="http://schemas.openxmlformats.org/officeDocument/2006/relationships/slideLayout" Target="../slideLayouts/slideLayout2.xml"/><Relationship Id="rId4" Type="http://schemas.openxmlformats.org/officeDocument/2006/relationships/hyperlink" Target="http://www.xtranormal.com/watch/8325158/native-american-scholarship-authorship"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2843213" y="476250"/>
            <a:ext cx="5310187" cy="3028950"/>
          </a:xfrm>
          <a:ln w="9525" cmpd="sng"/>
        </p:spPr>
        <p:txBody>
          <a:bodyPr/>
          <a:lstStyle/>
          <a:p>
            <a:pPr eaLnBrk="1" hangingPunct="1"/>
            <a:r>
              <a:rPr lang="en-US" smtClean="0">
                <a:ea typeface="ＭＳ Ｐゴシック"/>
              </a:rPr>
              <a:t>VOICES Sharing Circle on the</a:t>
            </a:r>
            <a:br>
              <a:rPr lang="en-US" smtClean="0">
                <a:ea typeface="ＭＳ Ｐゴシック"/>
              </a:rPr>
            </a:br>
            <a:r>
              <a:rPr lang="en-US" smtClean="0">
                <a:ea typeface="ＭＳ Ｐゴシック"/>
              </a:rPr>
              <a:t> Co-Creation of Knowledge</a:t>
            </a:r>
            <a:endParaRPr lang="en-CA" smtClean="0">
              <a:ea typeface="ＭＳ Ｐゴシック"/>
            </a:endParaRPr>
          </a:p>
        </p:txBody>
      </p:sp>
      <p:sp>
        <p:nvSpPr>
          <p:cNvPr id="15362" name="Rectangle 3"/>
          <p:cNvSpPr>
            <a:spLocks noGrp="1" noChangeArrowheads="1"/>
          </p:cNvSpPr>
          <p:nvPr>
            <p:ph type="subTitle" idx="1"/>
          </p:nvPr>
        </p:nvSpPr>
        <p:spPr>
          <a:xfrm>
            <a:off x="1752600" y="3886200"/>
            <a:ext cx="6400800" cy="911225"/>
          </a:xfrm>
          <a:ln w="9525"/>
        </p:spPr>
        <p:txBody>
          <a:bodyPr/>
          <a:lstStyle/>
          <a:p>
            <a:pPr eaLnBrk="1" hangingPunct="1"/>
            <a:r>
              <a:rPr lang="en-CA" sz="2400" smtClean="0">
                <a:ea typeface="ＭＳ Ｐゴシック"/>
              </a:rPr>
              <a:t>Elkhorn Lodge, Wasagaming, MB</a:t>
            </a:r>
          </a:p>
          <a:p>
            <a:pPr eaLnBrk="1" hangingPunct="1"/>
            <a:r>
              <a:rPr lang="en-CA" sz="2400" smtClean="0">
                <a:ea typeface="ＭＳ Ｐゴシック"/>
              </a:rPr>
              <a:t>June 27 &amp; 28, 2011</a:t>
            </a:r>
          </a:p>
        </p:txBody>
      </p:sp>
      <p:pic>
        <p:nvPicPr>
          <p:cNvPr id="15363" name="Picture 4" descr="C:\Documents and Settings\sherry.SHERRY-O567URLZ\My Documents\My Pictures\for abo presentation\thumbnailCA87TFEM.jpg"/>
          <p:cNvPicPr>
            <a:picLocks noChangeAspect="1" noChangeArrowheads="1"/>
          </p:cNvPicPr>
          <p:nvPr/>
        </p:nvPicPr>
        <p:blipFill>
          <a:blip r:embed="rId3"/>
          <a:srcRect/>
          <a:stretch>
            <a:fillRect/>
          </a:stretch>
        </p:blipFill>
        <p:spPr bwMode="auto">
          <a:xfrm>
            <a:off x="1619250" y="1628775"/>
            <a:ext cx="1019175" cy="1524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ea typeface="ＭＳ Ｐゴシック"/>
              </a:rPr>
              <a:t>Second Round</a:t>
            </a:r>
          </a:p>
        </p:txBody>
      </p:sp>
      <p:sp>
        <p:nvSpPr>
          <p:cNvPr id="53251" name="Rectangle 3"/>
          <p:cNvSpPr>
            <a:spLocks noGrp="1" noChangeArrowheads="1"/>
          </p:cNvSpPr>
          <p:nvPr>
            <p:ph type="body" idx="1"/>
          </p:nvPr>
        </p:nvSpPr>
        <p:spPr/>
        <p:txBody>
          <a:bodyPr/>
          <a:lstStyle/>
          <a:p>
            <a:r>
              <a:rPr lang="en-CA" smtClean="0">
                <a:ea typeface="ＭＳ Ｐゴシック"/>
              </a:rPr>
              <a:t>Expectations of VOICES Project</a:t>
            </a:r>
          </a:p>
          <a:p>
            <a:r>
              <a:rPr lang="en-CA" smtClean="0">
                <a:ea typeface="ＭＳ Ｐゴシック"/>
              </a:rPr>
              <a:t>Expectations for personal learning</a:t>
            </a:r>
          </a:p>
          <a:p>
            <a:r>
              <a:rPr lang="en-CA" smtClean="0">
                <a:ea typeface="ＭＳ Ｐゴシック"/>
              </a:rPr>
              <a:t>Community connections – What do you bring to the project?</a:t>
            </a:r>
            <a:endParaRPr lang="en-US" smtClean="0">
              <a:ea typeface="ＭＳ Ｐゴシック"/>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ea typeface="ＭＳ Ｐゴシック"/>
              </a:rPr>
              <a:t>Homework</a:t>
            </a:r>
          </a:p>
        </p:txBody>
      </p:sp>
      <p:sp>
        <p:nvSpPr>
          <p:cNvPr id="59395" name="Rectangle 3"/>
          <p:cNvSpPr>
            <a:spLocks noGrp="1" noChangeArrowheads="1"/>
          </p:cNvSpPr>
          <p:nvPr>
            <p:ph type="body" idx="1"/>
          </p:nvPr>
        </p:nvSpPr>
        <p:spPr/>
        <p:txBody>
          <a:bodyPr/>
          <a:lstStyle/>
          <a:p>
            <a:r>
              <a:rPr lang="en-US" smtClean="0">
                <a:ea typeface="ＭＳ Ｐゴシック"/>
              </a:rPr>
              <a:t>Dream!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ea typeface="ＭＳ Ｐゴシック"/>
              </a:rPr>
              <a:t>Good Morning!</a:t>
            </a:r>
          </a:p>
        </p:txBody>
      </p:sp>
      <p:sp>
        <p:nvSpPr>
          <p:cNvPr id="60419" name="Rectangle 3"/>
          <p:cNvSpPr>
            <a:spLocks noGrp="1" noChangeArrowheads="1"/>
          </p:cNvSpPr>
          <p:nvPr>
            <p:ph type="body" idx="1"/>
          </p:nvPr>
        </p:nvSpPr>
        <p:spPr/>
        <p:txBody>
          <a:bodyPr/>
          <a:lstStyle/>
          <a:p>
            <a:r>
              <a:rPr lang="en-US" smtClean="0">
                <a:ea typeface="ＭＳ Ｐゴシック"/>
              </a:rPr>
              <a:t>Share dreams… thoughts, tidbits!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CA" smtClean="0">
                <a:ea typeface="ＭＳ Ｐゴシック"/>
              </a:rPr>
              <a:t>Aboriginal Expectations in Research</a:t>
            </a:r>
          </a:p>
        </p:txBody>
      </p:sp>
      <p:sp>
        <p:nvSpPr>
          <p:cNvPr id="20482" name="Content Placeholder 2"/>
          <p:cNvSpPr>
            <a:spLocks noGrp="1"/>
          </p:cNvSpPr>
          <p:nvPr>
            <p:ph idx="1"/>
          </p:nvPr>
        </p:nvSpPr>
        <p:spPr>
          <a:xfrm>
            <a:off x="1062038" y="1766888"/>
            <a:ext cx="7769225" cy="2382837"/>
          </a:xfrm>
        </p:spPr>
        <p:txBody>
          <a:bodyPr/>
          <a:lstStyle/>
          <a:p>
            <a:r>
              <a:rPr lang="en-CA" smtClean="0">
                <a:ea typeface="ＭＳ Ｐゴシック"/>
              </a:rPr>
              <a:t>What is our reference point? </a:t>
            </a:r>
          </a:p>
          <a:p>
            <a:endParaRPr lang="en-CA" smtClean="0">
              <a:ea typeface="ＭＳ Ｐゴシック"/>
            </a:endParaRPr>
          </a:p>
          <a:p>
            <a:pPr>
              <a:buFontTx/>
              <a:buNone/>
            </a:pPr>
            <a:endParaRPr lang="en-CA" smtClean="0">
              <a:ea typeface="ＭＳ Ｐゴシック"/>
            </a:endParaRPr>
          </a:p>
          <a:p>
            <a:r>
              <a:rPr lang="en-CA" smtClean="0">
                <a:ea typeface="ＭＳ Ｐゴシック"/>
              </a:rPr>
              <a:t>Historical examples of research involving Aboriginal people</a:t>
            </a:r>
          </a:p>
        </p:txBody>
      </p:sp>
      <p:sp>
        <p:nvSpPr>
          <p:cNvPr id="20483"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20484" name="Slide Number Placeholder 4"/>
          <p:cNvSpPr>
            <a:spLocks noGrp="1"/>
          </p:cNvSpPr>
          <p:nvPr>
            <p:ph type="sldNum" sz="quarter" idx="12"/>
          </p:nvPr>
        </p:nvSpPr>
        <p:spPr>
          <a:noFill/>
        </p:spPr>
        <p:txBody>
          <a:bodyPr/>
          <a:lstStyle/>
          <a:p>
            <a:fld id="{2C3F8A80-D258-4D70-A2A9-1CCCBFA2BA87}" type="slidenum">
              <a:rPr lang="en-CA" smtClean="0">
                <a:ea typeface="ＭＳ Ｐゴシック"/>
                <a:cs typeface="ＭＳ Ｐゴシック"/>
              </a:rPr>
              <a:pPr/>
              <a:t>13</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oter Placeholder 4"/>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22530" name="Slide Number Placeholder 5"/>
          <p:cNvSpPr>
            <a:spLocks noGrp="1"/>
          </p:cNvSpPr>
          <p:nvPr>
            <p:ph type="sldNum" sz="quarter" idx="12"/>
          </p:nvPr>
        </p:nvSpPr>
        <p:spPr>
          <a:noFill/>
        </p:spPr>
        <p:txBody>
          <a:bodyPr/>
          <a:lstStyle/>
          <a:p>
            <a:fld id="{4A31C409-2D2A-4D42-B9AE-4DE64CA68AD4}" type="slidenum">
              <a:rPr lang="en-CA" smtClean="0">
                <a:ea typeface="ＭＳ Ｐゴシック"/>
                <a:cs typeface="ＭＳ Ｐゴシック"/>
              </a:rPr>
              <a:pPr/>
              <a:t>14</a:t>
            </a:fld>
            <a:endParaRPr lang="en-CA" smtClean="0">
              <a:ea typeface="ＭＳ Ｐゴシック"/>
              <a:cs typeface="ＭＳ Ｐゴシック"/>
            </a:endParaRPr>
          </a:p>
        </p:txBody>
      </p:sp>
      <p:sp>
        <p:nvSpPr>
          <p:cNvPr id="22531" name="Rectangle 2"/>
          <p:cNvSpPr>
            <a:spLocks noGrp="1" noChangeArrowheads="1"/>
          </p:cNvSpPr>
          <p:nvPr>
            <p:ph type="title"/>
          </p:nvPr>
        </p:nvSpPr>
        <p:spPr/>
        <p:txBody>
          <a:bodyPr/>
          <a:lstStyle/>
          <a:p>
            <a:pPr eaLnBrk="1" hangingPunct="1"/>
            <a:r>
              <a:rPr lang="en-US" sz="3200" smtClean="0">
                <a:ea typeface="ＭＳ Ｐゴシック"/>
              </a:rPr>
              <a:t>“Research” is/was one of the dirtiest words in the indigenous world’s vocabulary</a:t>
            </a:r>
            <a:endParaRPr lang="en-CA" sz="3200" smtClean="0">
              <a:ea typeface="ＭＳ Ｐゴシック"/>
            </a:endParaRPr>
          </a:p>
        </p:txBody>
      </p:sp>
      <p:sp>
        <p:nvSpPr>
          <p:cNvPr id="7171" name="Rectangle 3"/>
          <p:cNvSpPr>
            <a:spLocks noGrp="1" noChangeArrowheads="1"/>
          </p:cNvSpPr>
          <p:nvPr>
            <p:ph type="body" idx="1"/>
          </p:nvPr>
        </p:nvSpPr>
        <p:spPr/>
        <p:txBody>
          <a:bodyPr/>
          <a:lstStyle/>
          <a:p>
            <a:pPr eaLnBrk="1" hangingPunct="1"/>
            <a:r>
              <a:rPr lang="en-US" smtClean="0">
                <a:ea typeface="ＭＳ Ｐゴシック"/>
              </a:rPr>
              <a:t>Ouch!  </a:t>
            </a:r>
          </a:p>
          <a:p>
            <a:pPr eaLnBrk="1" hangingPunct="1"/>
            <a:endParaRPr lang="en-CA" smtClean="0">
              <a:ea typeface="ＭＳ Ｐゴシック"/>
            </a:endParaRPr>
          </a:p>
        </p:txBody>
      </p:sp>
      <p:sp>
        <p:nvSpPr>
          <p:cNvPr id="7174" name="Text Box 6"/>
          <p:cNvSpPr txBox="1">
            <a:spLocks noChangeArrowheads="1"/>
          </p:cNvSpPr>
          <p:nvPr/>
        </p:nvSpPr>
        <p:spPr bwMode="auto">
          <a:xfrm>
            <a:off x="3657600" y="2492375"/>
            <a:ext cx="4267200" cy="1333500"/>
          </a:xfrm>
          <a:prstGeom prst="rect">
            <a:avLst/>
          </a:prstGeom>
          <a:noFill/>
          <a:ln w="9525">
            <a:noFill/>
            <a:miter lim="800000"/>
            <a:headEnd/>
            <a:tailEnd/>
          </a:ln>
        </p:spPr>
        <p:txBody>
          <a:bodyPr>
            <a:spAutoFit/>
          </a:bodyPr>
          <a:lstStyle/>
          <a:p>
            <a:pPr algn="ctr">
              <a:spcBef>
                <a:spcPct val="20000"/>
              </a:spcBef>
            </a:pPr>
            <a:r>
              <a:rPr lang="en-US"/>
              <a:t>Linda Tuhiwai Smith  1999</a:t>
            </a:r>
          </a:p>
          <a:p>
            <a:pPr algn="ctr">
              <a:spcBef>
                <a:spcPct val="20000"/>
              </a:spcBef>
            </a:pPr>
            <a:endParaRPr lang="en-US"/>
          </a:p>
          <a:p>
            <a:pPr algn="ctr">
              <a:spcBef>
                <a:spcPct val="20000"/>
              </a:spcBef>
            </a:pPr>
            <a:r>
              <a:rPr lang="en-US"/>
              <a:t>Maori from  New Zealand </a:t>
            </a:r>
            <a:endParaRPr lang="en-CA"/>
          </a:p>
        </p:txBody>
      </p:sp>
      <p:pic>
        <p:nvPicPr>
          <p:cNvPr id="22534" name="Picture 7" descr="linda smith.jpg"/>
          <p:cNvPicPr>
            <a:picLocks noChangeAspect="1"/>
          </p:cNvPicPr>
          <p:nvPr/>
        </p:nvPicPr>
        <p:blipFill>
          <a:blip r:embed="rId3"/>
          <a:srcRect/>
          <a:stretch>
            <a:fillRect/>
          </a:stretch>
        </p:blipFill>
        <p:spPr bwMode="auto">
          <a:xfrm>
            <a:off x="1331913" y="2708275"/>
            <a:ext cx="1584325" cy="2089150"/>
          </a:xfrm>
          <a:prstGeom prst="rect">
            <a:avLst/>
          </a:prstGeom>
          <a:noFill/>
          <a:ln w="9525">
            <a:noFill/>
            <a:miter lim="800000"/>
            <a:headEnd/>
            <a:tailEnd/>
          </a:ln>
        </p:spPr>
      </p:pic>
      <p:pic>
        <p:nvPicPr>
          <p:cNvPr id="22535" name="Picture 8" descr="critical and indigenous methodologies.jpg"/>
          <p:cNvPicPr>
            <a:picLocks noChangeAspect="1"/>
          </p:cNvPicPr>
          <p:nvPr/>
        </p:nvPicPr>
        <p:blipFill>
          <a:blip r:embed="rId4"/>
          <a:srcRect/>
          <a:stretch>
            <a:fillRect/>
          </a:stretch>
        </p:blipFill>
        <p:spPr bwMode="auto">
          <a:xfrm>
            <a:off x="4211638" y="4292600"/>
            <a:ext cx="1223962" cy="1457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4"/>
                                        </p:tgtEl>
                                        <p:attrNameLst>
                                          <p:attrName>style.visibility</p:attrName>
                                        </p:attrNameLst>
                                      </p:cBhvr>
                                      <p:to>
                                        <p:strVal val="visible"/>
                                      </p:to>
                                    </p:set>
                                    <p:anim calcmode="lin" valueType="num">
                                      <p:cBhvr additive="base">
                                        <p:cTn id="7" dur="500" fill="hold"/>
                                        <p:tgtEl>
                                          <p:spTgt spid="7174"/>
                                        </p:tgtEl>
                                        <p:attrNameLst>
                                          <p:attrName>ppt_x</p:attrName>
                                        </p:attrNameLst>
                                      </p:cBhvr>
                                      <p:tavLst>
                                        <p:tav tm="0">
                                          <p:val>
                                            <p:strVal val="0-#ppt_w/2"/>
                                          </p:val>
                                        </p:tav>
                                        <p:tav tm="100000">
                                          <p:val>
                                            <p:strVal val="#ppt_x"/>
                                          </p:val>
                                        </p:tav>
                                      </p:tavLst>
                                    </p:anim>
                                    <p:anim calcmode="lin" valueType="num">
                                      <p:cBhvr additive="base">
                                        <p:cTn id="8" dur="500" fill="hold"/>
                                        <p:tgtEl>
                                          <p:spTgt spid="71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ooter Placeholder 5"/>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24578" name="Slide Number Placeholder 6"/>
          <p:cNvSpPr>
            <a:spLocks noGrp="1"/>
          </p:cNvSpPr>
          <p:nvPr>
            <p:ph type="sldNum" sz="quarter" idx="12"/>
          </p:nvPr>
        </p:nvSpPr>
        <p:spPr>
          <a:noFill/>
        </p:spPr>
        <p:txBody>
          <a:bodyPr/>
          <a:lstStyle/>
          <a:p>
            <a:fld id="{87D28E1A-897C-41DE-9845-72678D19F070}" type="slidenum">
              <a:rPr lang="en-CA" smtClean="0">
                <a:ea typeface="ＭＳ Ｐゴシック"/>
                <a:cs typeface="ＭＳ Ｐゴシック"/>
              </a:rPr>
              <a:pPr/>
              <a:t>15</a:t>
            </a:fld>
            <a:endParaRPr lang="en-CA" smtClean="0">
              <a:ea typeface="ＭＳ Ｐゴシック"/>
              <a:cs typeface="ＭＳ Ｐゴシック"/>
            </a:endParaRPr>
          </a:p>
        </p:txBody>
      </p:sp>
      <p:sp>
        <p:nvSpPr>
          <p:cNvPr id="1026" name="Rectangle 2"/>
          <p:cNvSpPr>
            <a:spLocks noGrp="1" noChangeArrowheads="1"/>
          </p:cNvSpPr>
          <p:nvPr>
            <p:ph type="title"/>
          </p:nvPr>
        </p:nvSpPr>
        <p:spPr/>
        <p:txBody>
          <a:bodyPr/>
          <a:lstStyle/>
          <a:p>
            <a:pPr eaLnBrk="1" hangingPunct="1"/>
            <a:r>
              <a:rPr lang="en-US" smtClean="0">
                <a:ea typeface="ＭＳ Ｐゴシック"/>
              </a:rPr>
              <a:t>Why this position?</a:t>
            </a:r>
            <a:endParaRPr lang="en-CA" smtClean="0">
              <a:ea typeface="ＭＳ Ｐゴシック"/>
            </a:endParaRPr>
          </a:p>
        </p:txBody>
      </p:sp>
      <p:sp>
        <p:nvSpPr>
          <p:cNvPr id="1027" name="Rectangle 3"/>
          <p:cNvSpPr>
            <a:spLocks noGrp="1" noChangeArrowheads="1"/>
          </p:cNvSpPr>
          <p:nvPr>
            <p:ph type="body" sz="half" idx="1"/>
          </p:nvPr>
        </p:nvSpPr>
        <p:spPr/>
        <p:txBody>
          <a:bodyPr/>
          <a:lstStyle/>
          <a:p>
            <a:pPr eaLnBrk="1" hangingPunct="1"/>
            <a:r>
              <a:rPr lang="en-US" smtClean="0">
                <a:ea typeface="ＭＳ Ｐゴシック"/>
              </a:rPr>
              <a:t>“Done on or to” not by Indigenous people </a:t>
            </a:r>
          </a:p>
          <a:p>
            <a:pPr eaLnBrk="1" hangingPunct="1"/>
            <a:endParaRPr lang="en-US" smtClean="0">
              <a:ea typeface="ＭＳ Ｐゴシック"/>
            </a:endParaRPr>
          </a:p>
          <a:p>
            <a:pPr eaLnBrk="1" hangingPunct="1"/>
            <a:endParaRPr lang="en-CA" smtClean="0">
              <a:ea typeface="ＭＳ Ｐゴシック"/>
            </a:endParaRPr>
          </a:p>
        </p:txBody>
      </p:sp>
      <p:sp>
        <p:nvSpPr>
          <p:cNvPr id="1028" name="Rectangle 4"/>
          <p:cNvSpPr>
            <a:spLocks noGrp="1" noChangeArrowheads="1"/>
          </p:cNvSpPr>
          <p:nvPr>
            <p:ph type="body" sz="half" idx="2"/>
          </p:nvPr>
        </p:nvSpPr>
        <p:spPr>
          <a:xfrm>
            <a:off x="5022850" y="1766888"/>
            <a:ext cx="3808413" cy="1662112"/>
          </a:xfrm>
        </p:spPr>
        <p:txBody>
          <a:bodyPr/>
          <a:lstStyle/>
          <a:p>
            <a:pPr eaLnBrk="1" hangingPunct="1"/>
            <a:r>
              <a:rPr lang="en-US" smtClean="0">
                <a:ea typeface="ＭＳ Ｐゴシック"/>
              </a:rPr>
              <a:t>Represented a continuing form of colonialism</a:t>
            </a:r>
            <a:endParaRPr lang="en-CA" smtClean="0">
              <a:ea typeface="ＭＳ Ｐゴシック"/>
            </a:endParaRPr>
          </a:p>
        </p:txBody>
      </p:sp>
      <p:sp>
        <p:nvSpPr>
          <p:cNvPr id="1029" name="Text Box 5"/>
          <p:cNvSpPr txBox="1">
            <a:spLocks noChangeArrowheads="1"/>
          </p:cNvSpPr>
          <p:nvPr/>
        </p:nvSpPr>
        <p:spPr bwMode="auto">
          <a:xfrm>
            <a:off x="1763713" y="3213100"/>
            <a:ext cx="3113087" cy="3703638"/>
          </a:xfrm>
          <a:prstGeom prst="rect">
            <a:avLst/>
          </a:prstGeom>
          <a:noFill/>
          <a:ln w="9525">
            <a:noFill/>
            <a:miter lim="800000"/>
            <a:headEnd/>
            <a:tailEnd/>
          </a:ln>
        </p:spPr>
        <p:txBody>
          <a:bodyPr>
            <a:spAutoFit/>
          </a:bodyPr>
          <a:lstStyle/>
          <a:p>
            <a:pPr algn="ctr">
              <a:spcBef>
                <a:spcPct val="20000"/>
              </a:spcBef>
            </a:pPr>
            <a:r>
              <a:rPr lang="en-US"/>
              <a:t>Someone else’s </a:t>
            </a:r>
          </a:p>
          <a:p>
            <a:pPr algn="ctr">
              <a:spcBef>
                <a:spcPct val="20000"/>
              </a:spcBef>
              <a:buFontTx/>
              <a:buChar char="•"/>
            </a:pPr>
            <a:r>
              <a:rPr lang="en-US"/>
              <a:t>Voice</a:t>
            </a:r>
          </a:p>
          <a:p>
            <a:pPr algn="ctr">
              <a:spcBef>
                <a:spcPct val="20000"/>
              </a:spcBef>
              <a:buFontTx/>
              <a:buChar char="•"/>
            </a:pPr>
            <a:r>
              <a:rPr lang="en-US"/>
              <a:t>Interest</a:t>
            </a:r>
          </a:p>
          <a:p>
            <a:pPr algn="ctr">
              <a:spcBef>
                <a:spcPct val="20000"/>
              </a:spcBef>
              <a:buFontTx/>
              <a:buChar char="•"/>
            </a:pPr>
            <a:r>
              <a:rPr lang="en-US"/>
              <a:t>Methodology</a:t>
            </a:r>
          </a:p>
          <a:p>
            <a:pPr algn="ctr">
              <a:spcBef>
                <a:spcPct val="20000"/>
              </a:spcBef>
              <a:buFontTx/>
              <a:buChar char="•"/>
            </a:pPr>
            <a:r>
              <a:rPr lang="en-US"/>
              <a:t>Worldview </a:t>
            </a:r>
          </a:p>
          <a:p>
            <a:pPr algn="ctr">
              <a:spcBef>
                <a:spcPct val="20000"/>
              </a:spcBef>
              <a:buFontTx/>
              <a:buChar char="•"/>
            </a:pPr>
            <a:endParaRPr lang="en-US"/>
          </a:p>
          <a:p>
            <a:pPr algn="ctr">
              <a:spcBef>
                <a:spcPct val="20000"/>
              </a:spcBef>
            </a:pPr>
            <a:endParaRPr lang="en-US"/>
          </a:p>
          <a:p>
            <a:pPr algn="ctr">
              <a:spcBef>
                <a:spcPct val="20000"/>
              </a:spcBef>
            </a:pPr>
            <a:endParaRPr lang="en-CA"/>
          </a:p>
        </p:txBody>
      </p:sp>
      <p:pic>
        <p:nvPicPr>
          <p:cNvPr id="24583" name="Picture 7" descr="one person is in control of the whole process.gif"/>
          <p:cNvPicPr>
            <a:picLocks noChangeAspect="1"/>
          </p:cNvPicPr>
          <p:nvPr/>
        </p:nvPicPr>
        <p:blipFill>
          <a:blip r:embed="rId3"/>
          <a:srcRect/>
          <a:stretch>
            <a:fillRect/>
          </a:stretch>
        </p:blipFill>
        <p:spPr bwMode="auto">
          <a:xfrm>
            <a:off x="5580063" y="3429000"/>
            <a:ext cx="2873375" cy="2597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9"/>
                                        </p:tgtEl>
                                        <p:attrNameLst>
                                          <p:attrName>style.visibility</p:attrName>
                                        </p:attrNameLst>
                                      </p:cBhvr>
                                      <p:to>
                                        <p:strVal val="visible"/>
                                      </p:to>
                                    </p:set>
                                    <p:anim calcmode="lin" valueType="num">
                                      <p:cBhvr additive="base">
                                        <p:cTn id="7" dur="500" fill="hold"/>
                                        <p:tgtEl>
                                          <p:spTgt spid="1029"/>
                                        </p:tgtEl>
                                        <p:attrNameLst>
                                          <p:attrName>ppt_x</p:attrName>
                                        </p:attrNameLst>
                                      </p:cBhvr>
                                      <p:tavLst>
                                        <p:tav tm="0">
                                          <p:val>
                                            <p:strVal val="0-#ppt_w/2"/>
                                          </p:val>
                                        </p:tav>
                                        <p:tav tm="100000">
                                          <p:val>
                                            <p:strVal val="#ppt_x"/>
                                          </p:val>
                                        </p:tav>
                                      </p:tavLst>
                                    </p:anim>
                                    <p:anim calcmode="lin" valueType="num">
                                      <p:cBhvr additive="base">
                                        <p:cTn id="8" dur="500" fill="hold"/>
                                        <p:tgtEl>
                                          <p:spTgt spid="10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4"/>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26626" name="Slide Number Placeholder 5"/>
          <p:cNvSpPr>
            <a:spLocks noGrp="1"/>
          </p:cNvSpPr>
          <p:nvPr>
            <p:ph type="sldNum" sz="quarter" idx="12"/>
          </p:nvPr>
        </p:nvSpPr>
        <p:spPr>
          <a:noFill/>
        </p:spPr>
        <p:txBody>
          <a:bodyPr/>
          <a:lstStyle/>
          <a:p>
            <a:fld id="{8B977D72-775F-4A56-BC67-5E6B7A76AD6B}" type="slidenum">
              <a:rPr lang="en-CA" smtClean="0">
                <a:ea typeface="ＭＳ Ｐゴシック"/>
                <a:cs typeface="ＭＳ Ｐゴシック"/>
              </a:rPr>
              <a:pPr/>
              <a:t>16</a:t>
            </a:fld>
            <a:endParaRPr lang="en-CA" smtClean="0">
              <a:ea typeface="ＭＳ Ｐゴシック"/>
              <a:cs typeface="ＭＳ Ｐゴシック"/>
            </a:endParaRPr>
          </a:p>
        </p:txBody>
      </p:sp>
      <p:sp>
        <p:nvSpPr>
          <p:cNvPr id="11266" name="Rectangle 2"/>
          <p:cNvSpPr>
            <a:spLocks noGrp="1" noChangeArrowheads="1"/>
          </p:cNvSpPr>
          <p:nvPr>
            <p:ph type="title"/>
          </p:nvPr>
        </p:nvSpPr>
        <p:spPr/>
        <p:txBody>
          <a:bodyPr/>
          <a:lstStyle/>
          <a:p>
            <a:pPr eaLnBrk="1" hangingPunct="1"/>
            <a:r>
              <a:rPr lang="en-US" sz="3600" smtClean="0">
                <a:ea typeface="ＭＳ Ｐゴシック"/>
              </a:rPr>
              <a:t>In a synonymous manner to research that was happening in North America…</a:t>
            </a:r>
            <a:endParaRPr lang="en-CA" sz="3600" smtClean="0">
              <a:ea typeface="ＭＳ Ｐゴシック"/>
            </a:endParaRPr>
          </a:p>
        </p:txBody>
      </p:sp>
      <p:sp>
        <p:nvSpPr>
          <p:cNvPr id="11267" name="Rectangle 3"/>
          <p:cNvSpPr>
            <a:spLocks noGrp="1" noChangeArrowheads="1"/>
          </p:cNvSpPr>
          <p:nvPr>
            <p:ph type="body" idx="1"/>
          </p:nvPr>
        </p:nvSpPr>
        <p:spPr/>
        <p:txBody>
          <a:bodyPr/>
          <a:lstStyle/>
          <a:p>
            <a:pPr eaLnBrk="1" hangingPunct="1"/>
            <a:endParaRPr lang="en-US" smtClean="0">
              <a:ea typeface="ＭＳ Ｐゴシック"/>
            </a:endParaRPr>
          </a:p>
          <a:p>
            <a:pPr eaLnBrk="1" hangingPunct="1"/>
            <a:r>
              <a:rPr lang="en-US" smtClean="0">
                <a:ea typeface="ＭＳ Ｐゴシック"/>
              </a:rPr>
              <a:t>“We have a history of people putting Maori under a microscope in the same way that a scientist looks at an insect.  The ones doing the looking are giving themselves </a:t>
            </a:r>
            <a:r>
              <a:rPr lang="en-US" b="1" smtClean="0">
                <a:solidFill>
                  <a:schemeClr val="folHlink"/>
                </a:solidFill>
                <a:ea typeface="ＭＳ Ｐゴシック"/>
              </a:rPr>
              <a:t>the power to define</a:t>
            </a:r>
            <a:r>
              <a:rPr lang="en-US" smtClean="0">
                <a:ea typeface="ＭＳ Ｐゴシック"/>
              </a:rPr>
              <a:t>.”  </a:t>
            </a:r>
            <a:r>
              <a:rPr lang="en-US" sz="1800" smtClean="0">
                <a:ea typeface="ＭＳ Ｐゴシック"/>
              </a:rPr>
              <a:t>(Merata Mita,</a:t>
            </a:r>
            <a:r>
              <a:rPr lang="en-US" sz="1800" i="1" smtClean="0">
                <a:ea typeface="ＭＳ Ｐゴシック"/>
              </a:rPr>
              <a:t>The New Zealand Listener</a:t>
            </a:r>
            <a:r>
              <a:rPr lang="en-US" sz="1800" smtClean="0">
                <a:ea typeface="ＭＳ Ｐゴシック"/>
              </a:rPr>
              <a:t>, p. 30, Oct 14, 1989)</a:t>
            </a:r>
            <a:r>
              <a:rPr lang="en-US" smtClean="0">
                <a:ea typeface="ＭＳ Ｐゴシック"/>
              </a:rPr>
              <a:t> </a:t>
            </a:r>
            <a:endParaRPr lang="en-CA" smtClean="0">
              <a:ea typeface="ＭＳ Ｐゴシック"/>
            </a:endParaRPr>
          </a:p>
          <a:p>
            <a:pPr eaLnBrk="1" hangingPunct="1">
              <a:buFontTx/>
              <a:buNone/>
            </a:pPr>
            <a:endParaRPr lang="en-CA" smtClean="0">
              <a:ea typeface="ＭＳ Ｐゴシック"/>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oter Placeholder 5"/>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28674" name="Slide Number Placeholder 6"/>
          <p:cNvSpPr>
            <a:spLocks noGrp="1"/>
          </p:cNvSpPr>
          <p:nvPr>
            <p:ph type="sldNum" sz="quarter" idx="12"/>
          </p:nvPr>
        </p:nvSpPr>
        <p:spPr>
          <a:noFill/>
        </p:spPr>
        <p:txBody>
          <a:bodyPr/>
          <a:lstStyle/>
          <a:p>
            <a:fld id="{A71E402D-E9AF-451D-BB6D-371E4C2D4758}" type="slidenum">
              <a:rPr lang="en-CA" smtClean="0">
                <a:ea typeface="ＭＳ Ｐゴシック"/>
                <a:cs typeface="ＭＳ Ｐゴシック"/>
              </a:rPr>
              <a:pPr/>
              <a:t>17</a:t>
            </a:fld>
            <a:endParaRPr lang="en-CA" smtClean="0">
              <a:ea typeface="ＭＳ Ｐゴシック"/>
              <a:cs typeface="ＭＳ Ｐゴシック"/>
            </a:endParaRPr>
          </a:p>
        </p:txBody>
      </p:sp>
      <p:sp>
        <p:nvSpPr>
          <p:cNvPr id="8194" name="Rectangle 2"/>
          <p:cNvSpPr>
            <a:spLocks noGrp="1" noChangeArrowheads="1"/>
          </p:cNvSpPr>
          <p:nvPr>
            <p:ph type="title"/>
          </p:nvPr>
        </p:nvSpPr>
        <p:spPr/>
        <p:txBody>
          <a:bodyPr/>
          <a:lstStyle/>
          <a:p>
            <a:pPr eaLnBrk="1" hangingPunct="1"/>
            <a:r>
              <a:rPr lang="en-US" smtClean="0">
                <a:ea typeface="ＭＳ Ｐゴシック"/>
              </a:rPr>
              <a:t>RCAP 1996 stated that </a:t>
            </a:r>
            <a:endParaRPr lang="en-CA" smtClean="0">
              <a:ea typeface="ＭＳ Ｐゴシック"/>
            </a:endParaRPr>
          </a:p>
        </p:txBody>
      </p:sp>
      <p:sp>
        <p:nvSpPr>
          <p:cNvPr id="8195" name="Rectangle 3"/>
          <p:cNvSpPr>
            <a:spLocks noGrp="1" noChangeArrowheads="1"/>
          </p:cNvSpPr>
          <p:nvPr>
            <p:ph type="body" sz="half" idx="1"/>
          </p:nvPr>
        </p:nvSpPr>
        <p:spPr/>
        <p:txBody>
          <a:bodyPr/>
          <a:lstStyle/>
          <a:p>
            <a:pPr eaLnBrk="1" hangingPunct="1"/>
            <a:r>
              <a:rPr lang="en-US" smtClean="0">
                <a:ea typeface="ＭＳ Ｐゴシック"/>
              </a:rPr>
              <a:t>Ethical guidelines … appropriate respect is given to the cultures, languages, knowledges and values of Aboriginal people… </a:t>
            </a:r>
            <a:endParaRPr lang="en-CA" smtClean="0">
              <a:ea typeface="ＭＳ Ｐゴシック"/>
            </a:endParaRPr>
          </a:p>
        </p:txBody>
      </p:sp>
      <p:sp>
        <p:nvSpPr>
          <p:cNvPr id="8196" name="Rectangle 4"/>
          <p:cNvSpPr>
            <a:spLocks noGrp="1" noChangeArrowheads="1"/>
          </p:cNvSpPr>
          <p:nvPr>
            <p:ph type="body" sz="half" idx="2"/>
          </p:nvPr>
        </p:nvSpPr>
        <p:spPr/>
        <p:txBody>
          <a:bodyPr/>
          <a:lstStyle/>
          <a:p>
            <a:pPr eaLnBrk="1" hangingPunct="1"/>
            <a:r>
              <a:rPr lang="en-US" smtClean="0">
                <a:ea typeface="ＭＳ Ｐゴシック"/>
              </a:rPr>
              <a:t>The gate opened… </a:t>
            </a:r>
          </a:p>
          <a:p>
            <a:pPr eaLnBrk="1" hangingPunct="1"/>
            <a:endParaRPr lang="en-US" smtClean="0">
              <a:ea typeface="ＭＳ Ｐゴシック"/>
            </a:endParaRPr>
          </a:p>
          <a:p>
            <a:pPr eaLnBrk="1" hangingPunct="1"/>
            <a:endParaRPr lang="en-CA" smtClean="0">
              <a:ea typeface="ＭＳ Ｐゴシック"/>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CA" smtClean="0">
                <a:ea typeface="ＭＳ Ｐゴシック"/>
              </a:rPr>
              <a:t>OCAP</a:t>
            </a:r>
          </a:p>
        </p:txBody>
      </p:sp>
      <p:sp>
        <p:nvSpPr>
          <p:cNvPr id="30722" name="Content Placeholder 2"/>
          <p:cNvSpPr>
            <a:spLocks noGrp="1"/>
          </p:cNvSpPr>
          <p:nvPr>
            <p:ph idx="1"/>
          </p:nvPr>
        </p:nvSpPr>
        <p:spPr/>
        <p:txBody>
          <a:bodyPr/>
          <a:lstStyle/>
          <a:p>
            <a:r>
              <a:rPr lang="en-CA" smtClean="0">
                <a:ea typeface="ＭＳ Ｐゴシック"/>
                <a:hlinkClick r:id="rId3" action="ppaction://hlinkfile"/>
              </a:rPr>
              <a:t>OCAP Principles</a:t>
            </a:r>
            <a:endParaRPr lang="en-CA" smtClean="0">
              <a:ea typeface="ＭＳ Ｐゴシック"/>
            </a:endParaRPr>
          </a:p>
          <a:p>
            <a:endParaRPr lang="en-CA" smtClean="0">
              <a:ea typeface="ＭＳ Ｐゴシック"/>
            </a:endParaRPr>
          </a:p>
        </p:txBody>
      </p:sp>
      <p:sp>
        <p:nvSpPr>
          <p:cNvPr id="30723"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30724" name="Slide Number Placeholder 4"/>
          <p:cNvSpPr>
            <a:spLocks noGrp="1"/>
          </p:cNvSpPr>
          <p:nvPr>
            <p:ph type="sldNum" sz="quarter" idx="12"/>
          </p:nvPr>
        </p:nvSpPr>
        <p:spPr>
          <a:noFill/>
        </p:spPr>
        <p:txBody>
          <a:bodyPr/>
          <a:lstStyle/>
          <a:p>
            <a:fld id="{BE464006-14B5-449D-B805-A08CF73774F6}" type="slidenum">
              <a:rPr lang="en-CA" smtClean="0">
                <a:ea typeface="ＭＳ Ｐゴシック"/>
                <a:cs typeface="ＭＳ Ｐゴシック"/>
              </a:rPr>
              <a:pPr/>
              <a:t>18</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oter Placeholder 5"/>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32770" name="Slide Number Placeholder 6"/>
          <p:cNvSpPr>
            <a:spLocks noGrp="1"/>
          </p:cNvSpPr>
          <p:nvPr>
            <p:ph type="sldNum" sz="quarter" idx="12"/>
          </p:nvPr>
        </p:nvSpPr>
        <p:spPr>
          <a:noFill/>
        </p:spPr>
        <p:txBody>
          <a:bodyPr/>
          <a:lstStyle/>
          <a:p>
            <a:fld id="{8E2422A5-1E4C-42EB-819A-BB46B9C94841}" type="slidenum">
              <a:rPr lang="en-CA" smtClean="0">
                <a:ea typeface="ＭＳ Ｐゴシック"/>
                <a:cs typeface="ＭＳ Ｐゴシック"/>
              </a:rPr>
              <a:pPr/>
              <a:t>19</a:t>
            </a:fld>
            <a:endParaRPr lang="en-CA" smtClean="0">
              <a:ea typeface="ＭＳ Ｐゴシック"/>
              <a:cs typeface="ＭＳ Ｐゴシック"/>
            </a:endParaRPr>
          </a:p>
        </p:txBody>
      </p:sp>
      <p:sp>
        <p:nvSpPr>
          <p:cNvPr id="12290" name="Rectangle 2"/>
          <p:cNvSpPr>
            <a:spLocks noGrp="1" noChangeArrowheads="1"/>
          </p:cNvSpPr>
          <p:nvPr>
            <p:ph type="title"/>
          </p:nvPr>
        </p:nvSpPr>
        <p:spPr/>
        <p:txBody>
          <a:bodyPr/>
          <a:lstStyle/>
          <a:p>
            <a:pPr eaLnBrk="1" hangingPunct="1"/>
            <a:r>
              <a:rPr lang="en-US" smtClean="0">
                <a:ea typeface="ＭＳ Ｐゴシック"/>
              </a:rPr>
              <a:t>17 years later… 2011</a:t>
            </a:r>
            <a:endParaRPr lang="en-CA" smtClean="0">
              <a:ea typeface="ＭＳ Ｐゴシック"/>
            </a:endParaRPr>
          </a:p>
        </p:txBody>
      </p:sp>
      <p:sp>
        <p:nvSpPr>
          <p:cNvPr id="12291" name="Rectangle 3"/>
          <p:cNvSpPr>
            <a:spLocks noGrp="1" noChangeArrowheads="1"/>
          </p:cNvSpPr>
          <p:nvPr>
            <p:ph type="body" sz="half" idx="1"/>
          </p:nvPr>
        </p:nvSpPr>
        <p:spPr/>
        <p:txBody>
          <a:bodyPr/>
          <a:lstStyle/>
          <a:p>
            <a:pPr eaLnBrk="1" hangingPunct="1"/>
            <a:r>
              <a:rPr lang="en-US" smtClean="0">
                <a:ea typeface="ＭＳ Ｐゴシック"/>
              </a:rPr>
              <a:t>Indigenous knowledge</a:t>
            </a:r>
          </a:p>
          <a:p>
            <a:pPr eaLnBrk="1" hangingPunct="1"/>
            <a:r>
              <a:rPr lang="en-US" smtClean="0">
                <a:ea typeface="ＭＳ Ｐゴシック"/>
              </a:rPr>
              <a:t>Epistemology  </a:t>
            </a:r>
          </a:p>
          <a:p>
            <a:pPr eaLnBrk="1" hangingPunct="1"/>
            <a:r>
              <a:rPr lang="en-US" smtClean="0">
                <a:ea typeface="ＭＳ Ｐゴシック"/>
              </a:rPr>
              <a:t>Indigenous methodology </a:t>
            </a:r>
          </a:p>
          <a:p>
            <a:pPr eaLnBrk="1" hangingPunct="1"/>
            <a:r>
              <a:rPr lang="en-US" smtClean="0">
                <a:ea typeface="ＭＳ Ｐゴシック"/>
              </a:rPr>
              <a:t>Axiology</a:t>
            </a:r>
          </a:p>
          <a:p>
            <a:pPr eaLnBrk="1" hangingPunct="1"/>
            <a:r>
              <a:rPr lang="en-US" smtClean="0">
                <a:ea typeface="ＭＳ Ｐゴシック"/>
              </a:rPr>
              <a:t>Indigenous scholars</a:t>
            </a:r>
          </a:p>
          <a:p>
            <a:pPr eaLnBrk="1" hangingPunct="1">
              <a:buFontTx/>
              <a:buNone/>
            </a:pPr>
            <a:endParaRPr lang="en-CA" smtClean="0">
              <a:ea typeface="ＭＳ Ｐゴシック"/>
            </a:endParaRPr>
          </a:p>
        </p:txBody>
      </p:sp>
      <p:pic>
        <p:nvPicPr>
          <p:cNvPr id="12293" name="Picture 5" descr="C:\Documents and Settings\sherry.SHERRY-O567URLZ\My Documents\My Pictures\for abo presentation\18809_Denzin_Handbook_of_Critical_and_Indigenous_72ppiRGB_150pixw.jpg"/>
          <p:cNvPicPr>
            <a:picLocks noChangeAspect="1" noChangeArrowheads="1"/>
          </p:cNvPicPr>
          <p:nvPr/>
        </p:nvPicPr>
        <p:blipFill>
          <a:blip r:embed="rId3"/>
          <a:srcRect/>
          <a:stretch>
            <a:fillRect/>
          </a:stretch>
        </p:blipFill>
        <p:spPr bwMode="auto">
          <a:xfrm>
            <a:off x="5105400" y="4191000"/>
            <a:ext cx="1371600" cy="1752600"/>
          </a:xfrm>
          <a:prstGeom prst="rect">
            <a:avLst/>
          </a:prstGeom>
          <a:noFill/>
          <a:ln w="9525">
            <a:noFill/>
            <a:miter lim="800000"/>
            <a:headEnd/>
            <a:tailEnd/>
          </a:ln>
        </p:spPr>
      </p:pic>
      <p:pic>
        <p:nvPicPr>
          <p:cNvPr id="12294" name="Picture 6"/>
          <p:cNvPicPr>
            <a:picLocks noGrp="1" noChangeAspect="1" noChangeArrowheads="1"/>
          </p:cNvPicPr>
          <p:nvPr>
            <p:ph type="body" sz="half" idx="2"/>
          </p:nvPr>
        </p:nvPicPr>
        <p:blipFill>
          <a:blip r:embed="rId4"/>
          <a:srcRect/>
          <a:stretch>
            <a:fillRect/>
          </a:stretch>
        </p:blipFill>
        <p:spPr>
          <a:xfrm>
            <a:off x="5330825" y="1766888"/>
            <a:ext cx="1450975" cy="1890712"/>
          </a:xfrm>
        </p:spPr>
      </p:pic>
      <p:pic>
        <p:nvPicPr>
          <p:cNvPr id="12298" name="Picture 10" descr="C:\Documents and Settings\sherry.SHERRY-O567URLZ\My Documents\My Pictures\for abo presentation\indigenous knowledge systems.jpg"/>
          <p:cNvPicPr>
            <a:picLocks noChangeAspect="1" noChangeArrowheads="1"/>
          </p:cNvPicPr>
          <p:nvPr/>
        </p:nvPicPr>
        <p:blipFill>
          <a:blip r:embed="rId5"/>
          <a:srcRect/>
          <a:stretch>
            <a:fillRect/>
          </a:stretch>
        </p:blipFill>
        <p:spPr bwMode="auto">
          <a:xfrm>
            <a:off x="7162800" y="2057400"/>
            <a:ext cx="1209675" cy="1828800"/>
          </a:xfrm>
          <a:prstGeom prst="rect">
            <a:avLst/>
          </a:prstGeom>
          <a:noFill/>
          <a:ln w="9525">
            <a:noFill/>
            <a:miter lim="800000"/>
            <a:headEnd/>
            <a:tailEnd/>
          </a:ln>
        </p:spPr>
      </p:pic>
      <p:pic>
        <p:nvPicPr>
          <p:cNvPr id="12299" name="Picture 11" descr="C:\Documents and Settings\sherry.SHERRY-O567URLZ\My Documents\My Pictures\for abo presentation\working with indigenous knowledge book cover.gif"/>
          <p:cNvPicPr>
            <a:picLocks noChangeAspect="1" noChangeArrowheads="1"/>
          </p:cNvPicPr>
          <p:nvPr/>
        </p:nvPicPr>
        <p:blipFill>
          <a:blip r:embed="rId6"/>
          <a:srcRect/>
          <a:stretch>
            <a:fillRect/>
          </a:stretch>
        </p:blipFill>
        <p:spPr bwMode="auto">
          <a:xfrm>
            <a:off x="6934200" y="3962400"/>
            <a:ext cx="1371600" cy="2057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294"/>
                                        </p:tgtEl>
                                        <p:attrNameLst>
                                          <p:attrName>style.visibility</p:attrName>
                                        </p:attrNameLst>
                                      </p:cBhvr>
                                      <p:to>
                                        <p:strVal val="visible"/>
                                      </p:to>
                                    </p:set>
                                    <p:anim calcmode="lin" valueType="num">
                                      <p:cBhvr additive="base">
                                        <p:cTn id="7" dur="500" fill="hold"/>
                                        <p:tgtEl>
                                          <p:spTgt spid="12294"/>
                                        </p:tgtEl>
                                        <p:attrNameLst>
                                          <p:attrName>ppt_x</p:attrName>
                                        </p:attrNameLst>
                                      </p:cBhvr>
                                      <p:tavLst>
                                        <p:tav tm="0">
                                          <p:val>
                                            <p:strVal val="0-#ppt_w/2"/>
                                          </p:val>
                                        </p:tav>
                                        <p:tav tm="100000">
                                          <p:val>
                                            <p:strVal val="#ppt_x"/>
                                          </p:val>
                                        </p:tav>
                                      </p:tavLst>
                                    </p:anim>
                                    <p:anim calcmode="lin" valueType="num">
                                      <p:cBhvr additive="base">
                                        <p:cTn id="8"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2293"/>
                                        </p:tgtEl>
                                        <p:attrNameLst>
                                          <p:attrName>style.visibility</p:attrName>
                                        </p:attrNameLst>
                                      </p:cBhvr>
                                      <p:to>
                                        <p:strVal val="visible"/>
                                      </p:to>
                                    </p:set>
                                    <p:anim calcmode="lin" valueType="num">
                                      <p:cBhvr additive="base">
                                        <p:cTn id="13" dur="500" fill="hold"/>
                                        <p:tgtEl>
                                          <p:spTgt spid="12293"/>
                                        </p:tgtEl>
                                        <p:attrNameLst>
                                          <p:attrName>ppt_x</p:attrName>
                                        </p:attrNameLst>
                                      </p:cBhvr>
                                      <p:tavLst>
                                        <p:tav tm="0">
                                          <p:val>
                                            <p:strVal val="0-#ppt_w/2"/>
                                          </p:val>
                                        </p:tav>
                                        <p:tav tm="100000">
                                          <p:val>
                                            <p:strVal val="#ppt_x"/>
                                          </p:val>
                                        </p:tav>
                                      </p:tavLst>
                                    </p:anim>
                                    <p:anim calcmode="lin" valueType="num">
                                      <p:cBhvr additive="base">
                                        <p:cTn id="14" dur="500" fill="hold"/>
                                        <p:tgtEl>
                                          <p:spTgt spid="1229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2298"/>
                                        </p:tgtEl>
                                        <p:attrNameLst>
                                          <p:attrName>style.visibility</p:attrName>
                                        </p:attrNameLst>
                                      </p:cBhvr>
                                      <p:to>
                                        <p:strVal val="visible"/>
                                      </p:to>
                                    </p:set>
                                    <p:anim calcmode="lin" valueType="num">
                                      <p:cBhvr additive="base">
                                        <p:cTn id="19" dur="500" fill="hold"/>
                                        <p:tgtEl>
                                          <p:spTgt spid="12298"/>
                                        </p:tgtEl>
                                        <p:attrNameLst>
                                          <p:attrName>ppt_x</p:attrName>
                                        </p:attrNameLst>
                                      </p:cBhvr>
                                      <p:tavLst>
                                        <p:tav tm="0">
                                          <p:val>
                                            <p:strVal val="0-#ppt_w/2"/>
                                          </p:val>
                                        </p:tav>
                                        <p:tav tm="100000">
                                          <p:val>
                                            <p:strVal val="#ppt_x"/>
                                          </p:val>
                                        </p:tav>
                                      </p:tavLst>
                                    </p:anim>
                                    <p:anim calcmode="lin" valueType="num">
                                      <p:cBhvr additive="base">
                                        <p:cTn id="20" dur="500" fill="hold"/>
                                        <p:tgtEl>
                                          <p:spTgt spid="122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2299"/>
                                        </p:tgtEl>
                                        <p:attrNameLst>
                                          <p:attrName>style.visibility</p:attrName>
                                        </p:attrNameLst>
                                      </p:cBhvr>
                                      <p:to>
                                        <p:strVal val="visible"/>
                                      </p:to>
                                    </p:set>
                                    <p:anim calcmode="lin" valueType="num">
                                      <p:cBhvr additive="base">
                                        <p:cTn id="25" dur="500" fill="hold"/>
                                        <p:tgtEl>
                                          <p:spTgt spid="12299"/>
                                        </p:tgtEl>
                                        <p:attrNameLst>
                                          <p:attrName>ppt_x</p:attrName>
                                        </p:attrNameLst>
                                      </p:cBhvr>
                                      <p:tavLst>
                                        <p:tav tm="0">
                                          <p:val>
                                            <p:strVal val="0-#ppt_w/2"/>
                                          </p:val>
                                        </p:tav>
                                        <p:tav tm="100000">
                                          <p:val>
                                            <p:strVal val="#ppt_x"/>
                                          </p:val>
                                        </p:tav>
                                      </p:tavLst>
                                    </p:anim>
                                    <p:anim calcmode="lin" valueType="num">
                                      <p:cBhvr additive="base">
                                        <p:cTn id="26" dur="500" fill="hold"/>
                                        <p:tgtEl>
                                          <p:spTgt spid="122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p:txBody>
          <a:bodyPr/>
          <a:lstStyle/>
          <a:p>
            <a:r>
              <a:rPr lang="en-US" smtClean="0">
                <a:ea typeface="ＭＳ Ｐゴシック"/>
              </a:rPr>
              <a:t>So.. Why are we here?</a:t>
            </a:r>
          </a:p>
        </p:txBody>
      </p:sp>
      <p:sp>
        <p:nvSpPr>
          <p:cNvPr id="52227" name="Rectangle 3"/>
          <p:cNvSpPr>
            <a:spLocks noGrp="1" noChangeArrowheads="1"/>
          </p:cNvSpPr>
          <p:nvPr>
            <p:ph type="body" idx="4294967295"/>
          </p:nvPr>
        </p:nvSpPr>
        <p:spPr/>
        <p:txBody>
          <a:bodyPr/>
          <a:lstStyle/>
          <a:p>
            <a:pPr>
              <a:lnSpc>
                <a:spcPct val="90000"/>
              </a:lnSpc>
              <a:buFontTx/>
              <a:buNone/>
            </a:pPr>
            <a:r>
              <a:rPr lang="en-US" sz="2400" smtClean="0">
                <a:ea typeface="ＭＳ Ｐゴシック"/>
              </a:rPr>
              <a:t>	“If decades of Aboriginal Poverty and marginalization are to be reversed, there is an urgent need to re-examine what is understood as First Nations, Inuit and Métis learning and how it is measured and monitored. Comprehensive and accurate information can and must contribute to the development of policies and programs that meet the expressed needs and aspirations of First Nations, Inuit and Métis people. Most importantly, such information empowers the Aboriginal learner, the family, community and education system to effect meaningful change” (p. 3)  </a:t>
            </a:r>
          </a:p>
          <a:p>
            <a:pPr>
              <a:lnSpc>
                <a:spcPct val="90000"/>
              </a:lnSpc>
              <a:buFontTx/>
              <a:buNone/>
            </a:pPr>
            <a:r>
              <a:rPr lang="en-US" sz="2400" smtClean="0">
                <a:ea typeface="ＭＳ Ｐゴシック"/>
              </a:rPr>
              <a:t>(CCL, 2007)</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34818" name="Slide Number Placeholder 4"/>
          <p:cNvSpPr>
            <a:spLocks noGrp="1"/>
          </p:cNvSpPr>
          <p:nvPr>
            <p:ph type="sldNum" sz="quarter" idx="12"/>
          </p:nvPr>
        </p:nvSpPr>
        <p:spPr>
          <a:noFill/>
        </p:spPr>
        <p:txBody>
          <a:bodyPr/>
          <a:lstStyle/>
          <a:p>
            <a:fld id="{1F2010CB-7F57-49D4-9C7D-9494F685CE73}" type="slidenum">
              <a:rPr lang="en-CA" smtClean="0">
                <a:ea typeface="ＭＳ Ｐゴシック"/>
                <a:cs typeface="ＭＳ Ｐゴシック"/>
              </a:rPr>
              <a:pPr/>
              <a:t>20</a:t>
            </a:fld>
            <a:endParaRPr lang="en-CA" smtClean="0">
              <a:ea typeface="ＭＳ Ｐゴシック"/>
              <a:cs typeface="ＭＳ Ｐゴシック"/>
            </a:endParaRPr>
          </a:p>
        </p:txBody>
      </p:sp>
      <p:sp>
        <p:nvSpPr>
          <p:cNvPr id="18434" name="Rectangle 2"/>
          <p:cNvSpPr>
            <a:spLocks noGrp="1" noChangeArrowheads="1"/>
          </p:cNvSpPr>
          <p:nvPr>
            <p:ph type="title"/>
          </p:nvPr>
        </p:nvSpPr>
        <p:spPr>
          <a:xfrm>
            <a:off x="1066800" y="381000"/>
            <a:ext cx="7772400" cy="914400"/>
          </a:xfrm>
        </p:spPr>
        <p:txBody>
          <a:bodyPr/>
          <a:lstStyle/>
          <a:p>
            <a:pPr eaLnBrk="1" hangingPunct="1"/>
            <a:r>
              <a:rPr lang="en-US" sz="3200" b="1" smtClean="0">
                <a:ea typeface="ＭＳ Ｐゴシック"/>
              </a:rPr>
              <a:t>Indigenous Research is conceptualized as</a:t>
            </a:r>
            <a:r>
              <a:rPr lang="en-US" smtClean="0">
                <a:ea typeface="ＭＳ Ｐゴシック"/>
              </a:rPr>
              <a:t> </a:t>
            </a:r>
            <a:endParaRPr lang="en-CA" smtClean="0">
              <a:ea typeface="ＭＳ Ｐゴシック"/>
            </a:endParaRPr>
          </a:p>
        </p:txBody>
      </p:sp>
      <p:sp>
        <p:nvSpPr>
          <p:cNvPr id="18435" name="Oval 3"/>
          <p:cNvSpPr>
            <a:spLocks noChangeArrowheads="1"/>
          </p:cNvSpPr>
          <p:nvPr/>
        </p:nvSpPr>
        <p:spPr bwMode="auto">
          <a:xfrm>
            <a:off x="5334000" y="2895600"/>
            <a:ext cx="2286000" cy="2133600"/>
          </a:xfrm>
          <a:prstGeom prst="ellipse">
            <a:avLst/>
          </a:prstGeom>
          <a:solidFill>
            <a:schemeClr val="accent1"/>
          </a:solidFill>
          <a:ln w="9525">
            <a:solidFill>
              <a:schemeClr val="tx1"/>
            </a:solidFill>
            <a:round/>
            <a:headEnd/>
            <a:tailEnd/>
          </a:ln>
        </p:spPr>
        <p:txBody>
          <a:bodyPr wrap="none" anchor="ctr"/>
          <a:lstStyle/>
          <a:p>
            <a:pPr algn="ctr">
              <a:spcBef>
                <a:spcPct val="20000"/>
              </a:spcBef>
            </a:pPr>
            <a:r>
              <a:rPr lang="en-US" sz="1600"/>
              <a:t>Spiritual, </a:t>
            </a:r>
          </a:p>
          <a:p>
            <a:pPr algn="ctr">
              <a:spcBef>
                <a:spcPct val="20000"/>
              </a:spcBef>
            </a:pPr>
            <a:r>
              <a:rPr lang="en-US" sz="1600"/>
              <a:t>physical,</a:t>
            </a:r>
          </a:p>
          <a:p>
            <a:pPr algn="ctr">
              <a:spcBef>
                <a:spcPct val="20000"/>
              </a:spcBef>
            </a:pPr>
            <a:r>
              <a:rPr lang="en-US" sz="1600"/>
              <a:t>Emotional,</a:t>
            </a:r>
          </a:p>
          <a:p>
            <a:pPr algn="ctr">
              <a:spcBef>
                <a:spcPct val="20000"/>
              </a:spcBef>
            </a:pPr>
            <a:r>
              <a:rPr lang="en-US" sz="1600"/>
              <a:t>Mental </a:t>
            </a:r>
            <a:endParaRPr lang="en-CA" sz="1600"/>
          </a:p>
        </p:txBody>
      </p:sp>
      <p:sp>
        <p:nvSpPr>
          <p:cNvPr id="18436" name="Oval 4"/>
          <p:cNvSpPr>
            <a:spLocks noChangeArrowheads="1"/>
          </p:cNvSpPr>
          <p:nvPr/>
        </p:nvSpPr>
        <p:spPr bwMode="auto">
          <a:xfrm>
            <a:off x="2895600" y="3429000"/>
            <a:ext cx="2590800" cy="1981200"/>
          </a:xfrm>
          <a:prstGeom prst="ellipse">
            <a:avLst/>
          </a:prstGeom>
          <a:solidFill>
            <a:schemeClr val="accent1"/>
          </a:solidFill>
          <a:ln w="9525">
            <a:solidFill>
              <a:schemeClr val="tx1"/>
            </a:solidFill>
            <a:round/>
            <a:headEnd/>
            <a:tailEnd/>
          </a:ln>
        </p:spPr>
        <p:txBody>
          <a:bodyPr wrap="none" anchor="ctr"/>
          <a:lstStyle/>
          <a:p>
            <a:pPr algn="ctr">
              <a:spcBef>
                <a:spcPct val="20000"/>
              </a:spcBef>
            </a:pPr>
            <a:r>
              <a:rPr lang="en-US" sz="1600"/>
              <a:t>Interconnectedness of </a:t>
            </a:r>
          </a:p>
          <a:p>
            <a:pPr algn="ctr">
              <a:spcBef>
                <a:spcPct val="20000"/>
              </a:spcBef>
            </a:pPr>
            <a:r>
              <a:rPr lang="en-US" sz="1600"/>
              <a:t>All things</a:t>
            </a:r>
            <a:endParaRPr lang="en-CA" sz="1600"/>
          </a:p>
        </p:txBody>
      </p:sp>
      <p:sp>
        <p:nvSpPr>
          <p:cNvPr id="18437" name="Oval 5"/>
          <p:cNvSpPr>
            <a:spLocks noChangeArrowheads="1"/>
          </p:cNvSpPr>
          <p:nvPr/>
        </p:nvSpPr>
        <p:spPr bwMode="auto">
          <a:xfrm>
            <a:off x="3962400" y="1524000"/>
            <a:ext cx="2362200" cy="2057400"/>
          </a:xfrm>
          <a:prstGeom prst="ellipse">
            <a:avLst/>
          </a:prstGeom>
          <a:solidFill>
            <a:schemeClr val="accent1"/>
          </a:solidFill>
          <a:ln w="9525">
            <a:solidFill>
              <a:schemeClr val="tx1"/>
            </a:solidFill>
            <a:round/>
            <a:headEnd/>
            <a:tailEnd/>
          </a:ln>
        </p:spPr>
        <p:txBody>
          <a:bodyPr wrap="none" anchor="ctr"/>
          <a:lstStyle/>
          <a:p>
            <a:pPr algn="ctr">
              <a:spcBef>
                <a:spcPct val="20000"/>
              </a:spcBef>
            </a:pPr>
            <a:r>
              <a:rPr lang="en-US" sz="1600"/>
              <a:t>Past &amp; present</a:t>
            </a:r>
            <a:endParaRPr lang="en-CA" sz="1600"/>
          </a:p>
        </p:txBody>
      </p:sp>
      <p:sp>
        <p:nvSpPr>
          <p:cNvPr id="18438" name="Oval 6"/>
          <p:cNvSpPr>
            <a:spLocks noChangeArrowheads="1"/>
          </p:cNvSpPr>
          <p:nvPr/>
        </p:nvSpPr>
        <p:spPr bwMode="auto">
          <a:xfrm>
            <a:off x="4572000" y="2743200"/>
            <a:ext cx="1295400" cy="1676400"/>
          </a:xfrm>
          <a:prstGeom prst="ellipse">
            <a:avLst/>
          </a:prstGeom>
          <a:solidFill>
            <a:schemeClr val="accent1"/>
          </a:solidFill>
          <a:ln w="9525">
            <a:solidFill>
              <a:schemeClr val="tx1"/>
            </a:solidFill>
            <a:round/>
            <a:headEnd/>
            <a:tailEnd/>
          </a:ln>
        </p:spPr>
        <p:txBody>
          <a:bodyPr wrap="none" anchor="ctr"/>
          <a:lstStyle/>
          <a:p>
            <a:pPr algn="ctr">
              <a:spcBef>
                <a:spcPct val="20000"/>
              </a:spcBef>
            </a:pPr>
            <a:r>
              <a:rPr lang="en-US" sz="1600"/>
              <a:t>Holistic Model</a:t>
            </a:r>
            <a:endParaRPr lang="en-CA" sz="1600"/>
          </a:p>
        </p:txBody>
      </p:sp>
      <p:sp>
        <p:nvSpPr>
          <p:cNvPr id="18443" name="Text Box 11"/>
          <p:cNvSpPr txBox="1">
            <a:spLocks noChangeArrowheads="1"/>
          </p:cNvSpPr>
          <p:nvPr/>
        </p:nvSpPr>
        <p:spPr bwMode="auto">
          <a:xfrm>
            <a:off x="1066800" y="2174875"/>
            <a:ext cx="1560513" cy="1373188"/>
          </a:xfrm>
          <a:prstGeom prst="rect">
            <a:avLst/>
          </a:prstGeom>
          <a:noFill/>
          <a:ln w="9525">
            <a:noFill/>
            <a:miter lim="800000"/>
            <a:headEnd/>
            <a:tailEnd/>
          </a:ln>
        </p:spPr>
        <p:txBody>
          <a:bodyPr>
            <a:spAutoFit/>
          </a:bodyPr>
          <a:lstStyle/>
          <a:p>
            <a:pPr algn="ctr">
              <a:spcBef>
                <a:spcPct val="20000"/>
              </a:spcBef>
            </a:pPr>
            <a:r>
              <a:rPr lang="en-US" sz="2800"/>
              <a:t>Honours all aspects</a:t>
            </a:r>
            <a:r>
              <a:rPr lang="en-US"/>
              <a:t> </a:t>
            </a:r>
            <a:endParaRPr lang="en-CA"/>
          </a:p>
        </p:txBody>
      </p:sp>
      <p:sp>
        <p:nvSpPr>
          <p:cNvPr id="34825" name="Text Box 12"/>
          <p:cNvSpPr txBox="1">
            <a:spLocks noChangeArrowheads="1"/>
          </p:cNvSpPr>
          <p:nvPr/>
        </p:nvSpPr>
        <p:spPr bwMode="auto">
          <a:xfrm>
            <a:off x="5562600" y="5527675"/>
            <a:ext cx="2743200" cy="304800"/>
          </a:xfrm>
          <a:prstGeom prst="rect">
            <a:avLst/>
          </a:prstGeom>
          <a:noFill/>
          <a:ln w="9525">
            <a:noFill/>
            <a:miter lim="800000"/>
            <a:headEnd/>
            <a:tailEnd/>
          </a:ln>
        </p:spPr>
        <p:txBody>
          <a:bodyPr>
            <a:spAutoFit/>
          </a:bodyPr>
          <a:lstStyle/>
          <a:p>
            <a:pPr algn="ctr">
              <a:spcBef>
                <a:spcPct val="20000"/>
              </a:spcBef>
            </a:pPr>
            <a:r>
              <a:rPr lang="en-US" sz="1400"/>
              <a:t>Kenny, 2004</a:t>
            </a:r>
            <a:endParaRPr lang="en-CA"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8"/>
                                        </p:tgtEl>
                                        <p:attrNameLst>
                                          <p:attrName>style.visibility</p:attrName>
                                        </p:attrNameLst>
                                      </p:cBhvr>
                                      <p:to>
                                        <p:strVal val="visible"/>
                                      </p:to>
                                    </p:set>
                                    <p:anim calcmode="lin" valueType="num">
                                      <p:cBhvr additive="base">
                                        <p:cTn id="7" dur="500" fill="hold"/>
                                        <p:tgtEl>
                                          <p:spTgt spid="18438"/>
                                        </p:tgtEl>
                                        <p:attrNameLst>
                                          <p:attrName>ppt_x</p:attrName>
                                        </p:attrNameLst>
                                      </p:cBhvr>
                                      <p:tavLst>
                                        <p:tav tm="0">
                                          <p:val>
                                            <p:strVal val="0-#ppt_w/2"/>
                                          </p:val>
                                        </p:tav>
                                        <p:tav tm="100000">
                                          <p:val>
                                            <p:strVal val="#ppt_x"/>
                                          </p:val>
                                        </p:tav>
                                      </p:tavLst>
                                    </p:anim>
                                    <p:anim calcmode="lin" valueType="num">
                                      <p:cBhvr additive="base">
                                        <p:cTn id="8"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43"/>
                                        </p:tgtEl>
                                        <p:attrNameLst>
                                          <p:attrName>style.visibility</p:attrName>
                                        </p:attrNameLst>
                                      </p:cBhvr>
                                      <p:to>
                                        <p:strVal val="visible"/>
                                      </p:to>
                                    </p:set>
                                    <p:anim calcmode="lin" valueType="num">
                                      <p:cBhvr additive="base">
                                        <p:cTn id="13" dur="500" fill="hold"/>
                                        <p:tgtEl>
                                          <p:spTgt spid="18443"/>
                                        </p:tgtEl>
                                        <p:attrNameLst>
                                          <p:attrName>ppt_x</p:attrName>
                                        </p:attrNameLst>
                                      </p:cBhvr>
                                      <p:tavLst>
                                        <p:tav tm="0">
                                          <p:val>
                                            <p:strVal val="0-#ppt_w/2"/>
                                          </p:val>
                                        </p:tav>
                                        <p:tav tm="100000">
                                          <p:val>
                                            <p:strVal val="#ppt_x"/>
                                          </p:val>
                                        </p:tav>
                                      </p:tavLst>
                                    </p:anim>
                                    <p:anim calcmode="lin" valueType="num">
                                      <p:cBhvr additive="base">
                                        <p:cTn id="14" dur="500" fill="hold"/>
                                        <p:tgtEl>
                                          <p:spTgt spid="184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5"/>
                                        </p:tgtEl>
                                        <p:attrNameLst>
                                          <p:attrName>style.visibility</p:attrName>
                                        </p:attrNameLst>
                                      </p:cBhvr>
                                      <p:to>
                                        <p:strVal val="visible"/>
                                      </p:to>
                                    </p:set>
                                    <p:anim calcmode="lin" valueType="num">
                                      <p:cBhvr additive="base">
                                        <p:cTn id="19" dur="500" fill="hold"/>
                                        <p:tgtEl>
                                          <p:spTgt spid="18435"/>
                                        </p:tgtEl>
                                        <p:attrNameLst>
                                          <p:attrName>ppt_x</p:attrName>
                                        </p:attrNameLst>
                                      </p:cBhvr>
                                      <p:tavLst>
                                        <p:tav tm="0">
                                          <p:val>
                                            <p:strVal val="0-#ppt_w/2"/>
                                          </p:val>
                                        </p:tav>
                                        <p:tav tm="100000">
                                          <p:val>
                                            <p:strVal val="#ppt_x"/>
                                          </p:val>
                                        </p:tav>
                                      </p:tavLst>
                                    </p:anim>
                                    <p:anim calcmode="lin" valueType="num">
                                      <p:cBhvr additive="base">
                                        <p:cTn id="20" dur="500" fill="hold"/>
                                        <p:tgtEl>
                                          <p:spTgt spid="184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436"/>
                                        </p:tgtEl>
                                        <p:attrNameLst>
                                          <p:attrName>style.visibility</p:attrName>
                                        </p:attrNameLst>
                                      </p:cBhvr>
                                      <p:to>
                                        <p:strVal val="visible"/>
                                      </p:to>
                                    </p:set>
                                    <p:anim calcmode="lin" valueType="num">
                                      <p:cBhvr additive="base">
                                        <p:cTn id="25" dur="500" fill="hold"/>
                                        <p:tgtEl>
                                          <p:spTgt spid="18436"/>
                                        </p:tgtEl>
                                        <p:attrNameLst>
                                          <p:attrName>ppt_x</p:attrName>
                                        </p:attrNameLst>
                                      </p:cBhvr>
                                      <p:tavLst>
                                        <p:tav tm="0">
                                          <p:val>
                                            <p:strVal val="0-#ppt_w/2"/>
                                          </p:val>
                                        </p:tav>
                                        <p:tav tm="100000">
                                          <p:val>
                                            <p:strVal val="#ppt_x"/>
                                          </p:val>
                                        </p:tav>
                                      </p:tavLst>
                                    </p:anim>
                                    <p:anim calcmode="lin" valueType="num">
                                      <p:cBhvr additive="base">
                                        <p:cTn id="26"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437"/>
                                        </p:tgtEl>
                                        <p:attrNameLst>
                                          <p:attrName>style.visibility</p:attrName>
                                        </p:attrNameLst>
                                      </p:cBhvr>
                                      <p:to>
                                        <p:strVal val="visible"/>
                                      </p:to>
                                    </p:set>
                                    <p:anim calcmode="lin" valueType="num">
                                      <p:cBhvr additive="base">
                                        <p:cTn id="31" dur="500" fill="hold"/>
                                        <p:tgtEl>
                                          <p:spTgt spid="18437"/>
                                        </p:tgtEl>
                                        <p:attrNameLst>
                                          <p:attrName>ppt_x</p:attrName>
                                        </p:attrNameLst>
                                      </p:cBhvr>
                                      <p:tavLst>
                                        <p:tav tm="0">
                                          <p:val>
                                            <p:strVal val="0-#ppt_w/2"/>
                                          </p:val>
                                        </p:tav>
                                        <p:tav tm="100000">
                                          <p:val>
                                            <p:strVal val="#ppt_x"/>
                                          </p:val>
                                        </p:tav>
                                      </p:tavLst>
                                    </p:anim>
                                    <p:anim calcmode="lin" valueType="num">
                                      <p:cBhvr additive="base">
                                        <p:cTn id="32"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nimBg="1" autoUpdateAnimBg="0"/>
      <p:bldP spid="18436" grpId="0" animBg="1" autoUpdateAnimBg="0"/>
      <p:bldP spid="18437" grpId="0" animBg="1" autoUpdateAnimBg="0"/>
      <p:bldP spid="18438" grpId="0" animBg="1" autoUpdateAnimBg="0"/>
      <p:bldP spid="1844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oter Placeholder 4"/>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36866" name="Slide Number Placeholder 5"/>
          <p:cNvSpPr>
            <a:spLocks noGrp="1"/>
          </p:cNvSpPr>
          <p:nvPr>
            <p:ph type="sldNum" sz="quarter" idx="12"/>
          </p:nvPr>
        </p:nvSpPr>
        <p:spPr>
          <a:noFill/>
        </p:spPr>
        <p:txBody>
          <a:bodyPr/>
          <a:lstStyle/>
          <a:p>
            <a:fld id="{7F8B65C1-A08C-444A-A18A-6DFFE351B03B}" type="slidenum">
              <a:rPr lang="en-CA" smtClean="0">
                <a:ea typeface="ＭＳ Ｐゴシック"/>
                <a:cs typeface="ＭＳ Ｐゴシック"/>
              </a:rPr>
              <a:pPr/>
              <a:t>21</a:t>
            </a:fld>
            <a:endParaRPr lang="en-CA" smtClean="0">
              <a:ea typeface="ＭＳ Ｐゴシック"/>
              <a:cs typeface="ＭＳ Ｐゴシック"/>
            </a:endParaRPr>
          </a:p>
        </p:txBody>
      </p:sp>
      <p:sp>
        <p:nvSpPr>
          <p:cNvPr id="21506" name="Rectangle 2"/>
          <p:cNvSpPr>
            <a:spLocks noGrp="1" noChangeArrowheads="1"/>
          </p:cNvSpPr>
          <p:nvPr>
            <p:ph type="title"/>
          </p:nvPr>
        </p:nvSpPr>
        <p:spPr/>
        <p:txBody>
          <a:bodyPr/>
          <a:lstStyle/>
          <a:p>
            <a:pPr eaLnBrk="1" hangingPunct="1"/>
            <a:r>
              <a:rPr lang="en-US" b="1" smtClean="0">
                <a:ea typeface="ＭＳ Ｐゴシック"/>
              </a:rPr>
              <a:t>Guiding Principles</a:t>
            </a:r>
            <a:endParaRPr lang="en-CA" smtClean="0">
              <a:ea typeface="ＭＳ Ｐゴシック"/>
            </a:endParaRPr>
          </a:p>
        </p:txBody>
      </p:sp>
      <p:sp>
        <p:nvSpPr>
          <p:cNvPr id="21507" name="Rectangle 3"/>
          <p:cNvSpPr>
            <a:spLocks noGrp="1" noChangeArrowheads="1"/>
          </p:cNvSpPr>
          <p:nvPr>
            <p:ph type="body" idx="1"/>
          </p:nvPr>
        </p:nvSpPr>
        <p:spPr>
          <a:xfrm>
            <a:off x="1062038" y="1766888"/>
            <a:ext cx="4500562" cy="4113212"/>
          </a:xfrm>
        </p:spPr>
        <p:txBody>
          <a:bodyPr/>
          <a:lstStyle/>
          <a:p>
            <a:pPr eaLnBrk="1" hangingPunct="1"/>
            <a:r>
              <a:rPr lang="en-US" smtClean="0">
                <a:ea typeface="ＭＳ Ｐゴシック"/>
              </a:rPr>
              <a:t>3 R’s:</a:t>
            </a:r>
          </a:p>
          <a:p>
            <a:pPr lvl="1" eaLnBrk="1" hangingPunct="1"/>
            <a:r>
              <a:rPr lang="en-US" smtClean="0">
                <a:ea typeface="ＭＳ Ｐゴシック"/>
              </a:rPr>
              <a:t>Respect</a:t>
            </a:r>
          </a:p>
          <a:p>
            <a:pPr lvl="1" eaLnBrk="1" hangingPunct="1"/>
            <a:r>
              <a:rPr lang="en-US" smtClean="0">
                <a:ea typeface="ＭＳ Ｐゴシック"/>
              </a:rPr>
              <a:t>Reciprocity</a:t>
            </a:r>
          </a:p>
          <a:p>
            <a:pPr lvl="1" eaLnBrk="1" hangingPunct="1"/>
            <a:r>
              <a:rPr lang="en-US" smtClean="0">
                <a:ea typeface="ＭＳ Ｐゴシック"/>
              </a:rPr>
              <a:t>Relationality  </a:t>
            </a:r>
            <a:r>
              <a:rPr lang="en-US" sz="1800" smtClean="0">
                <a:ea typeface="ＭＳ Ｐゴシック"/>
              </a:rPr>
              <a:t>(Weber-Pillwax)</a:t>
            </a:r>
          </a:p>
          <a:p>
            <a:pPr lvl="1" eaLnBrk="1" hangingPunct="1">
              <a:buFont typeface="Wingdings" pitchFamily="2" charset="2"/>
              <a:buNone/>
            </a:pPr>
            <a:r>
              <a:rPr lang="en-CA" sz="1800" smtClean="0">
                <a:ea typeface="ＭＳ Ｐゴシック"/>
                <a:hlinkClick r:id="rId3" action="ppaction://hlinkfile"/>
              </a:rPr>
              <a:t>Guiding Principles for Indigenous Research (Atkinson, 2001).doc</a:t>
            </a:r>
            <a:endParaRPr lang="en-US" sz="1800" smtClean="0">
              <a:ea typeface="ＭＳ Ｐゴシック"/>
            </a:endParaRPr>
          </a:p>
          <a:p>
            <a:pPr lvl="1" eaLnBrk="1" hangingPunct="1"/>
            <a:r>
              <a:rPr lang="en-US" sz="2400" smtClean="0">
                <a:ea typeface="ＭＳ Ｐゴシック"/>
              </a:rPr>
              <a:t>Ways of Knowing,</a:t>
            </a:r>
          </a:p>
          <a:p>
            <a:pPr lvl="2" eaLnBrk="1" hangingPunct="1"/>
            <a:r>
              <a:rPr lang="en-US" smtClean="0">
                <a:ea typeface="ＭＳ Ｐゴシック"/>
              </a:rPr>
              <a:t>Being</a:t>
            </a:r>
          </a:p>
          <a:p>
            <a:pPr lvl="2" eaLnBrk="1" hangingPunct="1"/>
            <a:r>
              <a:rPr lang="en-US" smtClean="0">
                <a:ea typeface="ＭＳ Ｐゴシック"/>
              </a:rPr>
              <a:t>Doing</a:t>
            </a:r>
            <a:r>
              <a:rPr lang="en-US" sz="1600" smtClean="0">
                <a:ea typeface="ＭＳ Ｐゴシック"/>
              </a:rPr>
              <a:t>   (Martin, 2003)</a:t>
            </a:r>
            <a:endParaRPr lang="en-CA" sz="1600" smtClean="0">
              <a:ea typeface="ＭＳ Ｐゴシック"/>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oter Placeholder 4"/>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38914" name="Slide Number Placeholder 5"/>
          <p:cNvSpPr>
            <a:spLocks noGrp="1"/>
          </p:cNvSpPr>
          <p:nvPr>
            <p:ph type="sldNum" sz="quarter" idx="12"/>
          </p:nvPr>
        </p:nvSpPr>
        <p:spPr>
          <a:noFill/>
        </p:spPr>
        <p:txBody>
          <a:bodyPr/>
          <a:lstStyle/>
          <a:p>
            <a:fld id="{D45D4A79-11C6-49D3-BFEE-2B578BF3B82F}" type="slidenum">
              <a:rPr lang="en-CA" smtClean="0">
                <a:ea typeface="ＭＳ Ｐゴシック"/>
                <a:cs typeface="ＭＳ Ｐゴシック"/>
              </a:rPr>
              <a:pPr/>
              <a:t>22</a:t>
            </a:fld>
            <a:endParaRPr lang="en-CA" smtClean="0">
              <a:ea typeface="ＭＳ Ｐゴシック"/>
              <a:cs typeface="ＭＳ Ｐゴシック"/>
            </a:endParaRPr>
          </a:p>
        </p:txBody>
      </p:sp>
      <p:sp>
        <p:nvSpPr>
          <p:cNvPr id="22530" name="Rectangle 2"/>
          <p:cNvSpPr>
            <a:spLocks noGrp="1" noChangeArrowheads="1"/>
          </p:cNvSpPr>
          <p:nvPr>
            <p:ph type="title"/>
          </p:nvPr>
        </p:nvSpPr>
        <p:spPr/>
        <p:txBody>
          <a:bodyPr/>
          <a:lstStyle/>
          <a:p>
            <a:pPr eaLnBrk="1" hangingPunct="1"/>
            <a:r>
              <a:rPr lang="en-US" smtClean="0">
                <a:ea typeface="ＭＳ Ｐゴシック"/>
              </a:rPr>
              <a:t>Relationality with </a:t>
            </a:r>
            <a:endParaRPr lang="en-CA" smtClean="0">
              <a:ea typeface="ＭＳ Ｐゴシック"/>
            </a:endParaRPr>
          </a:p>
        </p:txBody>
      </p:sp>
      <p:sp>
        <p:nvSpPr>
          <p:cNvPr id="22531" name="Rectangle 3"/>
          <p:cNvSpPr>
            <a:spLocks noGrp="1" noChangeArrowheads="1"/>
          </p:cNvSpPr>
          <p:nvPr>
            <p:ph type="body" idx="1"/>
          </p:nvPr>
        </p:nvSpPr>
        <p:spPr>
          <a:xfrm>
            <a:off x="1062038" y="1766888"/>
            <a:ext cx="5033962" cy="2500312"/>
          </a:xfrm>
        </p:spPr>
        <p:txBody>
          <a:bodyPr/>
          <a:lstStyle/>
          <a:p>
            <a:pPr eaLnBrk="1" hangingPunct="1">
              <a:lnSpc>
                <a:spcPct val="90000"/>
              </a:lnSpc>
            </a:pPr>
            <a:r>
              <a:rPr lang="en-US" sz="2800" smtClean="0">
                <a:ea typeface="ＭＳ Ｐゴシック"/>
              </a:rPr>
              <a:t>People </a:t>
            </a:r>
          </a:p>
          <a:p>
            <a:pPr eaLnBrk="1" hangingPunct="1">
              <a:lnSpc>
                <a:spcPct val="90000"/>
              </a:lnSpc>
              <a:buFontTx/>
              <a:buNone/>
            </a:pPr>
            <a:endParaRPr lang="en-US" sz="2800" smtClean="0">
              <a:ea typeface="ＭＳ Ｐゴシック"/>
            </a:endParaRPr>
          </a:p>
          <a:p>
            <a:pPr eaLnBrk="1" hangingPunct="1">
              <a:lnSpc>
                <a:spcPct val="90000"/>
              </a:lnSpc>
            </a:pPr>
            <a:r>
              <a:rPr lang="en-US" sz="2800" smtClean="0">
                <a:ea typeface="ＭＳ Ｐゴシック"/>
              </a:rPr>
              <a:t>the environment/land</a:t>
            </a:r>
          </a:p>
          <a:p>
            <a:pPr eaLnBrk="1" hangingPunct="1">
              <a:lnSpc>
                <a:spcPct val="90000"/>
              </a:lnSpc>
              <a:buFontTx/>
              <a:buNone/>
            </a:pPr>
            <a:endParaRPr lang="en-US" sz="2800" smtClean="0">
              <a:ea typeface="ＭＳ Ｐゴシック"/>
            </a:endParaRPr>
          </a:p>
          <a:p>
            <a:pPr eaLnBrk="1" hangingPunct="1">
              <a:lnSpc>
                <a:spcPct val="90000"/>
              </a:lnSpc>
            </a:pPr>
            <a:r>
              <a:rPr lang="en-US" sz="2800" smtClean="0">
                <a:ea typeface="ＭＳ Ｐゴシック"/>
              </a:rPr>
              <a:t>Cosmos</a:t>
            </a:r>
          </a:p>
          <a:p>
            <a:pPr eaLnBrk="1" hangingPunct="1">
              <a:lnSpc>
                <a:spcPct val="90000"/>
              </a:lnSpc>
              <a:buFontTx/>
              <a:buNone/>
            </a:pPr>
            <a:endParaRPr lang="en-US" sz="2800" smtClean="0">
              <a:ea typeface="ＭＳ Ｐゴシック"/>
            </a:endParaRPr>
          </a:p>
          <a:p>
            <a:pPr eaLnBrk="1" hangingPunct="1">
              <a:lnSpc>
                <a:spcPct val="90000"/>
              </a:lnSpc>
            </a:pPr>
            <a:r>
              <a:rPr lang="en-US" sz="2800" smtClean="0">
                <a:ea typeface="ＭＳ Ｐゴシック"/>
              </a:rPr>
              <a:t>Ideas</a:t>
            </a:r>
          </a:p>
          <a:p>
            <a:pPr eaLnBrk="1" hangingPunct="1">
              <a:lnSpc>
                <a:spcPct val="90000"/>
              </a:lnSpc>
              <a:buFontTx/>
              <a:buNone/>
            </a:pPr>
            <a:endParaRPr lang="en-US" sz="2800" smtClean="0">
              <a:ea typeface="ＭＳ Ｐゴシック"/>
            </a:endParaRPr>
          </a:p>
          <a:p>
            <a:pPr eaLnBrk="1" hangingPunct="1">
              <a:lnSpc>
                <a:spcPct val="90000"/>
              </a:lnSpc>
            </a:pPr>
            <a:r>
              <a:rPr lang="en-US" sz="2800" smtClean="0">
                <a:ea typeface="ＭＳ Ｐゴシック"/>
              </a:rPr>
              <a:t>Community based </a:t>
            </a:r>
          </a:p>
          <a:p>
            <a:pPr eaLnBrk="1" hangingPunct="1">
              <a:lnSpc>
                <a:spcPct val="90000"/>
              </a:lnSpc>
            </a:pPr>
            <a:r>
              <a:rPr lang="en-US" sz="2800" smtClean="0">
                <a:ea typeface="ＭＳ Ｐゴシック"/>
              </a:rPr>
              <a:t>Not fly by night or drop in/out! </a:t>
            </a:r>
          </a:p>
          <a:p>
            <a:pPr eaLnBrk="1" hangingPunct="1">
              <a:lnSpc>
                <a:spcPct val="90000"/>
              </a:lnSpc>
            </a:pPr>
            <a:endParaRPr lang="en-CA" sz="2800" smtClean="0">
              <a:ea typeface="ＭＳ Ｐゴシック"/>
            </a:endParaRPr>
          </a:p>
        </p:txBody>
      </p:sp>
      <p:pic>
        <p:nvPicPr>
          <p:cNvPr id="22533" name="Picture 5" descr="C:\Documents and Settings\sherry.SHERRY-O567URLZ\My Documents\My Pictures\for abo presentation\the land.jpg"/>
          <p:cNvPicPr>
            <a:picLocks noChangeAspect="1" noChangeArrowheads="1"/>
          </p:cNvPicPr>
          <p:nvPr/>
        </p:nvPicPr>
        <p:blipFill>
          <a:blip r:embed="rId3"/>
          <a:srcRect/>
          <a:stretch>
            <a:fillRect/>
          </a:stretch>
        </p:blipFill>
        <p:spPr bwMode="auto">
          <a:xfrm>
            <a:off x="5257800" y="2667000"/>
            <a:ext cx="1524000" cy="933450"/>
          </a:xfrm>
          <a:prstGeom prst="rect">
            <a:avLst/>
          </a:prstGeom>
          <a:noFill/>
          <a:ln w="9525">
            <a:noFill/>
            <a:miter lim="800000"/>
            <a:headEnd/>
            <a:tailEnd/>
          </a:ln>
        </p:spPr>
      </p:pic>
      <p:pic>
        <p:nvPicPr>
          <p:cNvPr id="22534" name="Picture 6" descr="C:\Documents and Settings\sherry.SHERRY-O567URLZ\My Documents\My Pictures\for abo presentation\northern lights cosmos.jpg"/>
          <p:cNvPicPr>
            <a:picLocks noChangeAspect="1" noChangeArrowheads="1"/>
          </p:cNvPicPr>
          <p:nvPr/>
        </p:nvPicPr>
        <p:blipFill>
          <a:blip r:embed="rId4"/>
          <a:srcRect/>
          <a:stretch>
            <a:fillRect/>
          </a:stretch>
        </p:blipFill>
        <p:spPr bwMode="auto">
          <a:xfrm>
            <a:off x="2895600" y="3276600"/>
            <a:ext cx="1524000" cy="1028700"/>
          </a:xfrm>
          <a:prstGeom prst="rect">
            <a:avLst/>
          </a:prstGeom>
          <a:noFill/>
          <a:ln w="9525">
            <a:noFill/>
            <a:miter lim="800000"/>
            <a:headEnd/>
            <a:tailEnd/>
          </a:ln>
        </p:spPr>
      </p:pic>
      <p:pic>
        <p:nvPicPr>
          <p:cNvPr id="22535" name="Picture 7" descr="C:\Documents and Settings\sherry.SHERRY-O567URLZ\My Documents\My Pictures\for abo presentation\ideas.jpg"/>
          <p:cNvPicPr>
            <a:picLocks noChangeAspect="1" noChangeArrowheads="1"/>
          </p:cNvPicPr>
          <p:nvPr/>
        </p:nvPicPr>
        <p:blipFill>
          <a:blip r:embed="rId5"/>
          <a:srcRect/>
          <a:stretch>
            <a:fillRect/>
          </a:stretch>
        </p:blipFill>
        <p:spPr bwMode="auto">
          <a:xfrm>
            <a:off x="4419600" y="4495800"/>
            <a:ext cx="1524000" cy="1028700"/>
          </a:xfrm>
          <a:prstGeom prst="rect">
            <a:avLst/>
          </a:prstGeom>
          <a:noFill/>
          <a:ln w="9525">
            <a:noFill/>
            <a:miter lim="800000"/>
            <a:headEnd/>
            <a:tailEnd/>
          </a:ln>
        </p:spPr>
      </p:pic>
      <p:pic>
        <p:nvPicPr>
          <p:cNvPr id="22536" name="Picture 8" descr="C:\Documents and Settings\sherry.SHERRY-O567URLZ\My Documents\My Pictures\for abo presentation\community.jpg"/>
          <p:cNvPicPr>
            <a:picLocks noChangeAspect="1" noChangeArrowheads="1"/>
          </p:cNvPicPr>
          <p:nvPr/>
        </p:nvPicPr>
        <p:blipFill>
          <a:blip r:embed="rId6"/>
          <a:srcRect/>
          <a:stretch>
            <a:fillRect/>
          </a:stretch>
        </p:blipFill>
        <p:spPr bwMode="auto">
          <a:xfrm>
            <a:off x="2895600" y="1828800"/>
            <a:ext cx="1524000" cy="723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536"/>
                                        </p:tgtEl>
                                        <p:attrNameLst>
                                          <p:attrName>style.visibility</p:attrName>
                                        </p:attrNameLst>
                                      </p:cBhvr>
                                      <p:to>
                                        <p:strVal val="visible"/>
                                      </p:to>
                                    </p:set>
                                    <p:anim calcmode="lin" valueType="num">
                                      <p:cBhvr additive="base">
                                        <p:cTn id="7" dur="500" fill="hold"/>
                                        <p:tgtEl>
                                          <p:spTgt spid="22536"/>
                                        </p:tgtEl>
                                        <p:attrNameLst>
                                          <p:attrName>ppt_x</p:attrName>
                                        </p:attrNameLst>
                                      </p:cBhvr>
                                      <p:tavLst>
                                        <p:tav tm="0">
                                          <p:val>
                                            <p:strVal val="0-#ppt_w/2"/>
                                          </p:val>
                                        </p:tav>
                                        <p:tav tm="100000">
                                          <p:val>
                                            <p:strVal val="#ppt_x"/>
                                          </p:val>
                                        </p:tav>
                                      </p:tavLst>
                                    </p:anim>
                                    <p:anim calcmode="lin" valueType="num">
                                      <p:cBhvr additive="base">
                                        <p:cTn id="8" dur="500" fill="hold"/>
                                        <p:tgtEl>
                                          <p:spTgt spid="225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2533"/>
                                        </p:tgtEl>
                                        <p:attrNameLst>
                                          <p:attrName>style.visibility</p:attrName>
                                        </p:attrNameLst>
                                      </p:cBhvr>
                                      <p:to>
                                        <p:strVal val="visible"/>
                                      </p:to>
                                    </p:set>
                                    <p:anim calcmode="lin" valueType="num">
                                      <p:cBhvr additive="base">
                                        <p:cTn id="13" dur="500" fill="hold"/>
                                        <p:tgtEl>
                                          <p:spTgt spid="22533"/>
                                        </p:tgtEl>
                                        <p:attrNameLst>
                                          <p:attrName>ppt_x</p:attrName>
                                        </p:attrNameLst>
                                      </p:cBhvr>
                                      <p:tavLst>
                                        <p:tav tm="0">
                                          <p:val>
                                            <p:strVal val="0-#ppt_w/2"/>
                                          </p:val>
                                        </p:tav>
                                        <p:tav tm="100000">
                                          <p:val>
                                            <p:strVal val="#ppt_x"/>
                                          </p:val>
                                        </p:tav>
                                      </p:tavLst>
                                    </p:anim>
                                    <p:anim calcmode="lin" valueType="num">
                                      <p:cBhvr additive="base">
                                        <p:cTn id="14" dur="500" fill="hold"/>
                                        <p:tgtEl>
                                          <p:spTgt spid="225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2534"/>
                                        </p:tgtEl>
                                        <p:attrNameLst>
                                          <p:attrName>style.visibility</p:attrName>
                                        </p:attrNameLst>
                                      </p:cBhvr>
                                      <p:to>
                                        <p:strVal val="visible"/>
                                      </p:to>
                                    </p:set>
                                    <p:anim calcmode="lin" valueType="num">
                                      <p:cBhvr additive="base">
                                        <p:cTn id="19" dur="500" fill="hold"/>
                                        <p:tgtEl>
                                          <p:spTgt spid="22534"/>
                                        </p:tgtEl>
                                        <p:attrNameLst>
                                          <p:attrName>ppt_x</p:attrName>
                                        </p:attrNameLst>
                                      </p:cBhvr>
                                      <p:tavLst>
                                        <p:tav tm="0">
                                          <p:val>
                                            <p:strVal val="0-#ppt_w/2"/>
                                          </p:val>
                                        </p:tav>
                                        <p:tav tm="100000">
                                          <p:val>
                                            <p:strVal val="#ppt_x"/>
                                          </p:val>
                                        </p:tav>
                                      </p:tavLst>
                                    </p:anim>
                                    <p:anim calcmode="lin" valueType="num">
                                      <p:cBhvr additive="base">
                                        <p:cTn id="20" dur="500" fill="hold"/>
                                        <p:tgtEl>
                                          <p:spTgt spid="2253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2535"/>
                                        </p:tgtEl>
                                        <p:attrNameLst>
                                          <p:attrName>style.visibility</p:attrName>
                                        </p:attrNameLst>
                                      </p:cBhvr>
                                      <p:to>
                                        <p:strVal val="visible"/>
                                      </p:to>
                                    </p:set>
                                    <p:anim calcmode="lin" valueType="num">
                                      <p:cBhvr additive="base">
                                        <p:cTn id="25" dur="500" fill="hold"/>
                                        <p:tgtEl>
                                          <p:spTgt spid="22535"/>
                                        </p:tgtEl>
                                        <p:attrNameLst>
                                          <p:attrName>ppt_x</p:attrName>
                                        </p:attrNameLst>
                                      </p:cBhvr>
                                      <p:tavLst>
                                        <p:tav tm="0">
                                          <p:val>
                                            <p:strVal val="0-#ppt_w/2"/>
                                          </p:val>
                                        </p:tav>
                                        <p:tav tm="100000">
                                          <p:val>
                                            <p:strVal val="#ppt_x"/>
                                          </p:val>
                                        </p:tav>
                                      </p:tavLst>
                                    </p:anim>
                                    <p:anim calcmode="lin" valueType="num">
                                      <p:cBhvr additive="base">
                                        <p:cTn id="26"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CA" smtClean="0">
                <a:ea typeface="ＭＳ Ｐゴシック"/>
              </a:rPr>
              <a:t>Roles &amp; Responsibilities</a:t>
            </a:r>
          </a:p>
        </p:txBody>
      </p:sp>
      <p:sp>
        <p:nvSpPr>
          <p:cNvPr id="40962" name="Content Placeholder 2"/>
          <p:cNvSpPr>
            <a:spLocks noGrp="1"/>
          </p:cNvSpPr>
          <p:nvPr>
            <p:ph idx="1"/>
          </p:nvPr>
        </p:nvSpPr>
        <p:spPr/>
        <p:txBody>
          <a:bodyPr/>
          <a:lstStyle/>
          <a:p>
            <a:r>
              <a:rPr lang="en-CA" smtClean="0">
                <a:ea typeface="ＭＳ Ｐゴシック"/>
              </a:rPr>
              <a:t>Chief &amp; Council</a:t>
            </a:r>
          </a:p>
          <a:p>
            <a:r>
              <a:rPr lang="en-CA" smtClean="0">
                <a:ea typeface="ＭＳ Ｐゴシック"/>
              </a:rPr>
              <a:t>Education Authorities</a:t>
            </a:r>
          </a:p>
          <a:p>
            <a:r>
              <a:rPr lang="en-CA" smtClean="0">
                <a:ea typeface="ＭＳ Ｐゴシック"/>
              </a:rPr>
              <a:t>School Boards</a:t>
            </a:r>
          </a:p>
        </p:txBody>
      </p:sp>
      <p:sp>
        <p:nvSpPr>
          <p:cNvPr id="40963"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0964" name="Slide Number Placeholder 4"/>
          <p:cNvSpPr>
            <a:spLocks noGrp="1"/>
          </p:cNvSpPr>
          <p:nvPr>
            <p:ph type="sldNum" sz="quarter" idx="12"/>
          </p:nvPr>
        </p:nvSpPr>
        <p:spPr>
          <a:noFill/>
        </p:spPr>
        <p:txBody>
          <a:bodyPr/>
          <a:lstStyle/>
          <a:p>
            <a:fld id="{C2900BFD-DF68-4923-957E-4CE35AC5BD98}" type="slidenum">
              <a:rPr lang="en-CA" smtClean="0">
                <a:ea typeface="ＭＳ Ｐゴシック"/>
                <a:cs typeface="ＭＳ Ｐゴシック"/>
              </a:rPr>
              <a:pPr/>
              <a:t>23</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CA" smtClean="0">
                <a:ea typeface="ＭＳ Ｐゴシック"/>
              </a:rPr>
              <a:t>Academic – Institutional Responsibilites</a:t>
            </a:r>
          </a:p>
        </p:txBody>
      </p:sp>
      <p:sp>
        <p:nvSpPr>
          <p:cNvPr id="41986" name="Content Placeholder 2"/>
          <p:cNvSpPr>
            <a:spLocks noGrp="1"/>
          </p:cNvSpPr>
          <p:nvPr>
            <p:ph idx="1"/>
          </p:nvPr>
        </p:nvSpPr>
        <p:spPr/>
        <p:txBody>
          <a:bodyPr/>
          <a:lstStyle/>
          <a:p>
            <a:r>
              <a:rPr lang="en-CA" smtClean="0">
                <a:ea typeface="ＭＳ Ｐゴシック"/>
              </a:rPr>
              <a:t>TCPS – 2 ethical considerations</a:t>
            </a:r>
          </a:p>
          <a:p>
            <a:r>
              <a:rPr lang="en-CA" smtClean="0">
                <a:ea typeface="ＭＳ Ｐゴシック"/>
              </a:rPr>
              <a:t>Chapter 9 </a:t>
            </a:r>
          </a:p>
          <a:p>
            <a:r>
              <a:rPr lang="en-CA" smtClean="0">
                <a:ea typeface="ＭＳ Ｐゴシック"/>
                <a:hlinkClick r:id="rId2" action="ppaction://hlinkfile"/>
              </a:rPr>
              <a:t>9_ Research Involving the First Nations, Inuit and Métis Peoples Of Canada  The Interagency Advisory Panel on Research Ethics (PRE).mht</a:t>
            </a:r>
            <a:endParaRPr lang="en-CA" smtClean="0">
              <a:ea typeface="ＭＳ Ｐゴシック"/>
            </a:endParaRPr>
          </a:p>
        </p:txBody>
      </p:sp>
      <p:sp>
        <p:nvSpPr>
          <p:cNvPr id="41987"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1988" name="Slide Number Placeholder 4"/>
          <p:cNvSpPr>
            <a:spLocks noGrp="1"/>
          </p:cNvSpPr>
          <p:nvPr>
            <p:ph type="sldNum" sz="quarter" idx="12"/>
          </p:nvPr>
        </p:nvSpPr>
        <p:spPr>
          <a:noFill/>
        </p:spPr>
        <p:txBody>
          <a:bodyPr/>
          <a:lstStyle/>
          <a:p>
            <a:fld id="{8876F65B-4A71-4216-8360-3EED786352B0}" type="slidenum">
              <a:rPr lang="en-CA" smtClean="0">
                <a:ea typeface="ＭＳ Ｐゴシック"/>
                <a:cs typeface="ＭＳ Ｐゴシック"/>
              </a:rPr>
              <a:pPr/>
              <a:t>24</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CA" smtClean="0">
                <a:ea typeface="ＭＳ Ｐゴシック"/>
              </a:rPr>
              <a:t>BU &amp; UCN Research Ethics Committees</a:t>
            </a:r>
          </a:p>
        </p:txBody>
      </p:sp>
      <p:sp>
        <p:nvSpPr>
          <p:cNvPr id="43010" name="Content Placeholder 2"/>
          <p:cNvSpPr>
            <a:spLocks noGrp="1"/>
          </p:cNvSpPr>
          <p:nvPr>
            <p:ph idx="1"/>
          </p:nvPr>
        </p:nvSpPr>
        <p:spPr/>
        <p:txBody>
          <a:bodyPr/>
          <a:lstStyle/>
          <a:p>
            <a:r>
              <a:rPr lang="en-CA" smtClean="0">
                <a:ea typeface="ＭＳ Ｐゴシック"/>
              </a:rPr>
              <a:t>BUREC </a:t>
            </a:r>
            <a:r>
              <a:rPr lang="en-CA" smtClean="0">
                <a:ea typeface="ＭＳ Ｐゴシック"/>
                <a:hlinkClick r:id="rId2" action="ppaction://hlinkfile"/>
              </a:rPr>
              <a:t>Brandon University - Research Office - BU Ethics Committee.mht</a:t>
            </a:r>
            <a:endParaRPr lang="en-CA" smtClean="0">
              <a:ea typeface="ＭＳ Ｐゴシック"/>
            </a:endParaRPr>
          </a:p>
          <a:p>
            <a:endParaRPr lang="en-CA" smtClean="0">
              <a:ea typeface="ＭＳ Ｐゴシック"/>
            </a:endParaRPr>
          </a:p>
          <a:p>
            <a:r>
              <a:rPr lang="en-CA" smtClean="0">
                <a:ea typeface="ＭＳ Ｐゴシック"/>
              </a:rPr>
              <a:t>UCN </a:t>
            </a:r>
            <a:r>
              <a:rPr lang="en-CA" smtClean="0">
                <a:ea typeface="ＭＳ Ｐゴシック"/>
                <a:hlinkClick r:id="rId3" action="ppaction://hlinkfile"/>
              </a:rPr>
              <a:t>About UCN - UCN Learning Council  UCN.mht</a:t>
            </a:r>
            <a:endParaRPr lang="en-CA" smtClean="0">
              <a:ea typeface="ＭＳ Ｐゴシック"/>
            </a:endParaRPr>
          </a:p>
        </p:txBody>
      </p:sp>
      <p:sp>
        <p:nvSpPr>
          <p:cNvPr id="43011"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3012" name="Slide Number Placeholder 4"/>
          <p:cNvSpPr>
            <a:spLocks noGrp="1"/>
          </p:cNvSpPr>
          <p:nvPr>
            <p:ph type="sldNum" sz="quarter" idx="12"/>
          </p:nvPr>
        </p:nvSpPr>
        <p:spPr>
          <a:noFill/>
        </p:spPr>
        <p:txBody>
          <a:bodyPr/>
          <a:lstStyle/>
          <a:p>
            <a:fld id="{AD12DE66-5D58-47B0-9C4E-8F923190FB3B}" type="slidenum">
              <a:rPr lang="en-CA" smtClean="0">
                <a:ea typeface="ＭＳ Ｐゴシック"/>
                <a:cs typeface="ＭＳ Ｐゴシック"/>
              </a:rPr>
              <a:pPr/>
              <a:t>25</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z="4000" smtClean="0">
                <a:ea typeface="ＭＳ Ｐゴシック"/>
              </a:rPr>
              <a:t>What is “Co-creation of knowledge?</a:t>
            </a:r>
          </a:p>
        </p:txBody>
      </p:sp>
      <p:sp>
        <p:nvSpPr>
          <p:cNvPr id="61443" name="Rectangle 3"/>
          <p:cNvSpPr>
            <a:spLocks noGrp="1" noChangeArrowheads="1"/>
          </p:cNvSpPr>
          <p:nvPr>
            <p:ph type="body" idx="1"/>
          </p:nvPr>
        </p:nvSpPr>
        <p:spPr/>
        <p:txBody>
          <a:bodyPr/>
          <a:lstStyle/>
          <a:p>
            <a:r>
              <a:rPr lang="en-US" smtClean="0">
                <a:ea typeface="ＭＳ Ｐゴシック"/>
              </a:rPr>
              <a:t>Group activity…. What does this look like, sound like, feel like</a:t>
            </a:r>
          </a:p>
        </p:txBody>
      </p:sp>
      <p:sp>
        <p:nvSpPr>
          <p:cNvPr id="61444" name="Text Box 4"/>
          <p:cNvSpPr txBox="1">
            <a:spLocks noChangeArrowheads="1"/>
          </p:cNvSpPr>
          <p:nvPr/>
        </p:nvSpPr>
        <p:spPr bwMode="auto">
          <a:xfrm>
            <a:off x="1403350" y="3068638"/>
            <a:ext cx="6557963" cy="2227262"/>
          </a:xfrm>
          <a:prstGeom prst="rect">
            <a:avLst/>
          </a:prstGeom>
          <a:noFill/>
          <a:ln w="9525">
            <a:noFill/>
            <a:miter lim="800000"/>
            <a:headEnd/>
            <a:tailEnd/>
          </a:ln>
          <a:effectLst/>
        </p:spPr>
        <p:txBody>
          <a:bodyPr>
            <a:spAutoFit/>
          </a:bodyPr>
          <a:lstStyle/>
          <a:p>
            <a:r>
              <a:rPr lang="en-CA" sz="2800"/>
              <a:t>- Roles &amp; Responsibilities</a:t>
            </a:r>
          </a:p>
          <a:p>
            <a:r>
              <a:rPr lang="en-CA" sz="2800"/>
              <a:t>- Communicating in “real” language</a:t>
            </a:r>
          </a:p>
          <a:p>
            <a:r>
              <a:rPr lang="en-CA" sz="2800"/>
              <a:t>- Generating understanding for all participants</a:t>
            </a:r>
          </a:p>
          <a:p>
            <a:endParaRPr lang="en-US" sz="2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CA" smtClean="0">
                <a:ea typeface="ＭＳ Ｐゴシック"/>
              </a:rPr>
              <a:t>Activating the 6 Partnership Activities</a:t>
            </a:r>
          </a:p>
        </p:txBody>
      </p:sp>
      <p:sp>
        <p:nvSpPr>
          <p:cNvPr id="44034" name="Content Placeholder 2"/>
          <p:cNvSpPr>
            <a:spLocks noGrp="1"/>
          </p:cNvSpPr>
          <p:nvPr>
            <p:ph idx="1"/>
          </p:nvPr>
        </p:nvSpPr>
        <p:spPr/>
        <p:txBody>
          <a:bodyPr/>
          <a:lstStyle/>
          <a:p>
            <a:endParaRPr lang="en-CA" smtClean="0">
              <a:ea typeface="ＭＳ Ｐゴシック"/>
            </a:endParaRPr>
          </a:p>
          <a:p>
            <a:r>
              <a:rPr lang="en-CA" sz="2000" smtClean="0">
                <a:ea typeface="ＭＳ Ｐゴシック"/>
              </a:rPr>
              <a:t>Capacity Building - </a:t>
            </a:r>
            <a:r>
              <a:rPr lang="en-CA" sz="2000" i="1" smtClean="0">
                <a:ea typeface="ＭＳ Ｐゴシック"/>
              </a:rPr>
              <a:t>Leadership capacity</a:t>
            </a:r>
            <a:endParaRPr lang="en-CA" sz="2000" smtClean="0">
              <a:ea typeface="ＭＳ Ｐゴシック"/>
            </a:endParaRPr>
          </a:p>
          <a:p>
            <a:r>
              <a:rPr lang="en-CA" sz="2000" smtClean="0">
                <a:ea typeface="ＭＳ Ｐゴシック"/>
              </a:rPr>
              <a:t>necessitate many people taking various types and levels of formal and informal leadership roles…anticipated that community participation in defining the characteristics of an effective leader and the parameters of the role will add new dimensions to the framework of how universities and business/industry traditionally view the concept of an effective leader, including the characteristics and responsibilities of the role of a leader.  Building capacity in youth leadership can help youth learn decision making skills that translate into making choices that put them on the path to a good life.</a:t>
            </a:r>
          </a:p>
        </p:txBody>
      </p:sp>
      <p:sp>
        <p:nvSpPr>
          <p:cNvPr id="44035"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4036" name="Slide Number Placeholder 4"/>
          <p:cNvSpPr>
            <a:spLocks noGrp="1"/>
          </p:cNvSpPr>
          <p:nvPr>
            <p:ph type="sldNum" sz="quarter" idx="12"/>
          </p:nvPr>
        </p:nvSpPr>
        <p:spPr>
          <a:noFill/>
        </p:spPr>
        <p:txBody>
          <a:bodyPr/>
          <a:lstStyle/>
          <a:p>
            <a:fld id="{70D8FCF2-0F4C-4534-950C-4B511B7E6BAC}" type="slidenum">
              <a:rPr lang="en-CA" smtClean="0">
                <a:ea typeface="ＭＳ Ｐゴシック"/>
                <a:cs typeface="ＭＳ Ｐゴシック"/>
              </a:rPr>
              <a:pPr/>
              <a:t>27</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ea typeface="ＭＳ Ｐゴシック"/>
              </a:rPr>
              <a:t>Communities Bring:</a:t>
            </a:r>
          </a:p>
        </p:txBody>
      </p:sp>
      <p:sp>
        <p:nvSpPr>
          <p:cNvPr id="62467" name="Rectangle 3"/>
          <p:cNvSpPr>
            <a:spLocks noGrp="1" noChangeArrowheads="1"/>
          </p:cNvSpPr>
          <p:nvPr>
            <p:ph type="body" idx="1"/>
          </p:nvPr>
        </p:nvSpPr>
        <p:spPr/>
        <p:txBody>
          <a:bodyPr/>
          <a:lstStyle/>
          <a:p>
            <a:r>
              <a:rPr lang="en-CA" smtClean="0">
                <a:ea typeface="ＭＳ Ｐゴシック"/>
              </a:rPr>
              <a:t>Have formal and informal leaders present in the communities.  Ways of leading that are in-line with cultural values and beliefs.  </a:t>
            </a:r>
          </a:p>
          <a:p>
            <a:r>
              <a:rPr lang="en-CA" smtClean="0">
                <a:ea typeface="ＭＳ Ｐゴシック"/>
              </a:rPr>
              <a:t>Have elders and youth that are a strong resource to fulfill this capacity.</a:t>
            </a:r>
            <a:endParaRPr lang="en-US" smtClean="0">
              <a:ea typeface="ＭＳ Ｐゴシック"/>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CA" sz="4000" smtClean="0">
                <a:ea typeface="ＭＳ Ｐゴシック"/>
              </a:rPr>
              <a:t>Universities Bring:</a:t>
            </a:r>
            <a:br>
              <a:rPr lang="en-CA" sz="4000" smtClean="0">
                <a:ea typeface="ＭＳ Ｐゴシック"/>
              </a:rPr>
            </a:br>
            <a:endParaRPr lang="en-US" sz="4000" smtClean="0">
              <a:ea typeface="ＭＳ Ｐゴシック"/>
            </a:endParaRPr>
          </a:p>
        </p:txBody>
      </p:sp>
      <p:sp>
        <p:nvSpPr>
          <p:cNvPr id="63491" name="Rectangle 3"/>
          <p:cNvSpPr>
            <a:spLocks noGrp="1" noChangeArrowheads="1"/>
          </p:cNvSpPr>
          <p:nvPr>
            <p:ph type="body" idx="1"/>
          </p:nvPr>
        </p:nvSpPr>
        <p:spPr/>
        <p:txBody>
          <a:bodyPr/>
          <a:lstStyle/>
          <a:p>
            <a:r>
              <a:rPr lang="en-CA" smtClean="0">
                <a:ea typeface="ＭＳ Ｐゴシック"/>
              </a:rPr>
              <a:t>Have knowledge of the skills that contribute to being an effective leader in various situations.  </a:t>
            </a:r>
          </a:p>
          <a:p>
            <a:r>
              <a:rPr lang="en-CA" smtClean="0">
                <a:ea typeface="ＭＳ Ｐゴシック"/>
              </a:rPr>
              <a:t>Have knowledge of processes that a leader typically facilitates.</a:t>
            </a:r>
            <a:endParaRPr lang="en-US" smtClean="0">
              <a:ea typeface="ＭＳ Ｐゴシック"/>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CA" smtClean="0">
                <a:ea typeface="ＭＳ Ｐゴシック"/>
              </a:rPr>
              <a:t>Opening Circle – </a:t>
            </a:r>
            <a:r>
              <a:rPr lang="en-CA" sz="2400" smtClean="0">
                <a:ea typeface="ＭＳ Ｐゴシック"/>
              </a:rPr>
              <a:t>Monday PM </a:t>
            </a:r>
          </a:p>
        </p:txBody>
      </p:sp>
      <p:sp>
        <p:nvSpPr>
          <p:cNvPr id="17410" name="Content Placeholder 2"/>
          <p:cNvSpPr>
            <a:spLocks noGrp="1"/>
          </p:cNvSpPr>
          <p:nvPr>
            <p:ph idx="1"/>
          </p:nvPr>
        </p:nvSpPr>
        <p:spPr>
          <a:xfrm>
            <a:off x="1062038" y="3500438"/>
            <a:ext cx="7769225" cy="2736850"/>
          </a:xfrm>
        </p:spPr>
        <p:txBody>
          <a:bodyPr/>
          <a:lstStyle/>
          <a:p>
            <a:r>
              <a:rPr lang="en-CA" smtClean="0">
                <a:ea typeface="ＭＳ Ｐゴシック"/>
              </a:rPr>
              <a:t>Introductions</a:t>
            </a:r>
          </a:p>
          <a:p>
            <a:r>
              <a:rPr lang="en-CA" smtClean="0">
                <a:ea typeface="ＭＳ Ｐゴシック"/>
              </a:rPr>
              <a:t>What does success mean to you?</a:t>
            </a:r>
          </a:p>
        </p:txBody>
      </p:sp>
      <p:sp>
        <p:nvSpPr>
          <p:cNvPr id="17411"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17412" name="Slide Number Placeholder 4"/>
          <p:cNvSpPr>
            <a:spLocks noGrp="1"/>
          </p:cNvSpPr>
          <p:nvPr>
            <p:ph type="sldNum" sz="quarter" idx="12"/>
          </p:nvPr>
        </p:nvSpPr>
        <p:spPr>
          <a:noFill/>
        </p:spPr>
        <p:txBody>
          <a:bodyPr/>
          <a:lstStyle/>
          <a:p>
            <a:fld id="{6CD7C186-C21B-4E44-9518-055250A7E1AD}" type="slidenum">
              <a:rPr lang="en-CA" smtClean="0">
                <a:ea typeface="ＭＳ Ｐゴシック"/>
                <a:cs typeface="ＭＳ Ｐゴシック"/>
              </a:rPr>
              <a:pPr/>
              <a:t>3</a:t>
            </a:fld>
            <a:endParaRPr lang="en-CA" smtClean="0">
              <a:ea typeface="ＭＳ Ｐゴシック"/>
              <a:cs typeface="ＭＳ Ｐゴシック"/>
            </a:endParaRPr>
          </a:p>
        </p:txBody>
      </p:sp>
      <p:pic>
        <p:nvPicPr>
          <p:cNvPr id="17413" name="Picture 6" descr="sharing circle picture.bmp"/>
          <p:cNvPicPr>
            <a:picLocks noChangeAspect="1"/>
          </p:cNvPicPr>
          <p:nvPr/>
        </p:nvPicPr>
        <p:blipFill>
          <a:blip r:embed="rId2"/>
          <a:srcRect/>
          <a:stretch>
            <a:fillRect/>
          </a:stretch>
        </p:blipFill>
        <p:spPr bwMode="auto">
          <a:xfrm>
            <a:off x="3995738" y="2205038"/>
            <a:ext cx="2016125" cy="136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CA" sz="4000" b="1" smtClean="0">
                <a:ea typeface="ＭＳ Ｐゴシック"/>
              </a:rPr>
              <a:t>2. Development of community-based indicators</a:t>
            </a:r>
            <a:endParaRPr lang="en-US" sz="4000" b="1" smtClean="0">
              <a:ea typeface="ＭＳ Ｐゴシック"/>
            </a:endParaRPr>
          </a:p>
        </p:txBody>
      </p:sp>
      <p:sp>
        <p:nvSpPr>
          <p:cNvPr id="64515" name="Rectangle 3"/>
          <p:cNvSpPr>
            <a:spLocks noGrp="1" noChangeArrowheads="1"/>
          </p:cNvSpPr>
          <p:nvPr>
            <p:ph type="body" idx="1"/>
          </p:nvPr>
        </p:nvSpPr>
        <p:spPr/>
        <p:txBody>
          <a:bodyPr/>
          <a:lstStyle/>
          <a:p>
            <a:r>
              <a:rPr lang="en-CA" smtClean="0">
                <a:ea typeface="ＭＳ Ｐゴシック"/>
              </a:rPr>
              <a:t>Communities Bring:</a:t>
            </a:r>
          </a:p>
          <a:p>
            <a:r>
              <a:rPr lang="en-CA" smtClean="0">
                <a:ea typeface="ＭＳ Ｐゴシック"/>
              </a:rPr>
              <a:t>Knowledge (concrete or instinctual) of what would equal a good life for their children and youth.</a:t>
            </a:r>
          </a:p>
          <a:p>
            <a:r>
              <a:rPr lang="en-CA" smtClean="0">
                <a:ea typeface="ＭＳ Ｐゴシック"/>
              </a:rPr>
              <a:t>A vision of what they would like the future to look like for their community and youth.</a:t>
            </a:r>
            <a:endParaRPr lang="en-US" smtClean="0">
              <a:ea typeface="ＭＳ Ｐゴシック"/>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CA" sz="4000" smtClean="0">
                <a:ea typeface="ＭＳ Ｐゴシック"/>
              </a:rPr>
              <a:t>Universities Bring:</a:t>
            </a:r>
            <a:br>
              <a:rPr lang="en-CA" sz="4000" smtClean="0">
                <a:ea typeface="ＭＳ Ｐゴシック"/>
              </a:rPr>
            </a:br>
            <a:endParaRPr lang="en-US" sz="4000" smtClean="0">
              <a:ea typeface="ＭＳ Ｐゴシック"/>
            </a:endParaRPr>
          </a:p>
        </p:txBody>
      </p:sp>
      <p:sp>
        <p:nvSpPr>
          <p:cNvPr id="65539" name="Rectangle 3"/>
          <p:cNvSpPr>
            <a:spLocks noGrp="1" noChangeArrowheads="1"/>
          </p:cNvSpPr>
          <p:nvPr>
            <p:ph type="body" idx="1"/>
          </p:nvPr>
        </p:nvSpPr>
        <p:spPr/>
        <p:txBody>
          <a:bodyPr/>
          <a:lstStyle/>
          <a:p>
            <a:r>
              <a:rPr lang="en-CA" smtClean="0">
                <a:ea typeface="ＭＳ Ｐゴシック"/>
              </a:rPr>
              <a:t>Ability to identify what indicators may mean and how to tell if they are measuring what they should be measuring.</a:t>
            </a:r>
          </a:p>
          <a:p>
            <a:r>
              <a:rPr lang="en-CA" smtClean="0">
                <a:ea typeface="ＭＳ Ｐゴシック"/>
              </a:rPr>
              <a:t>Ability to identify what areas needs to be assessed by indicators to get a picture of a quality of life (ex. Health, education, economics, etc.</a:t>
            </a:r>
            <a:endParaRPr lang="en-US" smtClean="0">
              <a:ea typeface="ＭＳ Ｐゴシック"/>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CA" sz="3200" b="1" smtClean="0">
                <a:ea typeface="ＭＳ Ｐゴシック"/>
              </a:rPr>
              <a:t>3.  Development and implementation of interventions for children and youth</a:t>
            </a:r>
            <a:endParaRPr lang="en-US" sz="3200" b="1" smtClean="0">
              <a:ea typeface="ＭＳ Ｐゴシック"/>
            </a:endParaRPr>
          </a:p>
        </p:txBody>
      </p:sp>
      <p:sp>
        <p:nvSpPr>
          <p:cNvPr id="66563" name="Rectangle 3"/>
          <p:cNvSpPr>
            <a:spLocks noGrp="1" noChangeArrowheads="1"/>
          </p:cNvSpPr>
          <p:nvPr>
            <p:ph type="body" idx="1"/>
          </p:nvPr>
        </p:nvSpPr>
        <p:spPr/>
        <p:txBody>
          <a:bodyPr/>
          <a:lstStyle/>
          <a:p>
            <a:pPr>
              <a:lnSpc>
                <a:spcPct val="80000"/>
              </a:lnSpc>
            </a:pPr>
            <a:r>
              <a:rPr lang="en-CA" sz="2400" smtClean="0">
                <a:ea typeface="ＭＳ Ｐゴシック"/>
              </a:rPr>
              <a:t>Communities Bring: </a:t>
            </a:r>
          </a:p>
          <a:p>
            <a:pPr>
              <a:lnSpc>
                <a:spcPct val="80000"/>
              </a:lnSpc>
            </a:pPr>
            <a:r>
              <a:rPr lang="en-CA" sz="2400" smtClean="0">
                <a:ea typeface="ＭＳ Ｐゴシック"/>
              </a:rPr>
              <a:t>Knowledge of what types of programs that worked well in the past as well as ideas of why those programs were successful.</a:t>
            </a:r>
          </a:p>
          <a:p>
            <a:pPr>
              <a:lnSpc>
                <a:spcPct val="80000"/>
              </a:lnSpc>
            </a:pPr>
            <a:r>
              <a:rPr lang="en-CA" sz="2400" smtClean="0">
                <a:ea typeface="ＭＳ Ｐゴシック"/>
              </a:rPr>
              <a:t>Knowledge of what types of programs that didn’t work well in the past.</a:t>
            </a:r>
          </a:p>
          <a:p>
            <a:pPr>
              <a:lnSpc>
                <a:spcPct val="80000"/>
              </a:lnSpc>
            </a:pPr>
            <a:r>
              <a:rPr lang="en-CA" sz="2400" smtClean="0">
                <a:ea typeface="ＭＳ Ｐゴシック"/>
              </a:rPr>
              <a:t>Knowledge of what types of activities might engage their youth.</a:t>
            </a:r>
          </a:p>
          <a:p>
            <a:pPr>
              <a:lnSpc>
                <a:spcPct val="80000"/>
              </a:lnSpc>
            </a:pPr>
            <a:r>
              <a:rPr lang="en-CA" sz="2400" smtClean="0">
                <a:ea typeface="ＭＳ Ｐゴシック"/>
              </a:rPr>
              <a:t>Knowledge of the struggles that their youth are encountering.</a:t>
            </a:r>
          </a:p>
          <a:p>
            <a:pPr>
              <a:lnSpc>
                <a:spcPct val="80000"/>
              </a:lnSpc>
            </a:pPr>
            <a:r>
              <a:rPr lang="en-CA" sz="2400" smtClean="0">
                <a:ea typeface="ＭＳ Ｐゴシック"/>
              </a:rPr>
              <a:t>Sincere desire to see their communities thriving and their youth having a good life.</a:t>
            </a:r>
            <a:endParaRPr lang="en-US" sz="2400" smtClean="0">
              <a:ea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CA" smtClean="0">
                <a:ea typeface="ＭＳ Ｐゴシック"/>
              </a:rPr>
              <a:t>Universities Bring:</a:t>
            </a:r>
            <a:endParaRPr lang="en-US" smtClean="0">
              <a:ea typeface="ＭＳ Ｐゴシック"/>
            </a:endParaRPr>
          </a:p>
        </p:txBody>
      </p:sp>
      <p:sp>
        <p:nvSpPr>
          <p:cNvPr id="67587" name="Rectangle 3"/>
          <p:cNvSpPr>
            <a:spLocks noGrp="1" noChangeArrowheads="1"/>
          </p:cNvSpPr>
          <p:nvPr>
            <p:ph type="body" idx="1"/>
          </p:nvPr>
        </p:nvSpPr>
        <p:spPr/>
        <p:txBody>
          <a:bodyPr/>
          <a:lstStyle/>
          <a:p>
            <a:r>
              <a:rPr lang="en-CA" smtClean="0">
                <a:ea typeface="ＭＳ Ｐゴシック"/>
              </a:rPr>
              <a:t>Knowledge of how to develop intervention programs that target specific behaviours.</a:t>
            </a:r>
          </a:p>
          <a:p>
            <a:r>
              <a:rPr lang="en-CA" smtClean="0">
                <a:ea typeface="ＭＳ Ｐゴシック"/>
              </a:rPr>
              <a:t>Experience in developing intervention programs.</a:t>
            </a:r>
          </a:p>
          <a:p>
            <a:r>
              <a:rPr lang="en-CA" smtClean="0">
                <a:ea typeface="ＭＳ Ｐゴシック"/>
              </a:rPr>
              <a:t>Sincere desire to assist communities and their youth in moving toward their vision of a good life.</a:t>
            </a:r>
            <a:endParaRPr lang="en-US" smtClean="0">
              <a:ea typeface="ＭＳ Ｐゴシック"/>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066800" y="188913"/>
            <a:ext cx="7772400" cy="2376487"/>
          </a:xfrm>
        </p:spPr>
        <p:txBody>
          <a:bodyPr/>
          <a:lstStyle/>
          <a:p>
            <a:r>
              <a:rPr lang="en-CA" sz="3200" b="1" smtClean="0">
                <a:ea typeface="ＭＳ Ｐゴシック"/>
              </a:rPr>
              <a:t>4.  Evaluation of strengths and weaknesses of community-based indicators and interventions as well as the structures and functions of the CURA project.</a:t>
            </a:r>
            <a:r>
              <a:rPr lang="en-CA" sz="4000" smtClean="0">
                <a:ea typeface="ＭＳ Ｐゴシック"/>
              </a:rPr>
              <a:t> </a:t>
            </a:r>
            <a:endParaRPr lang="en-US" sz="4000" smtClean="0">
              <a:ea typeface="ＭＳ Ｐゴシック"/>
            </a:endParaRPr>
          </a:p>
        </p:txBody>
      </p:sp>
      <p:sp>
        <p:nvSpPr>
          <p:cNvPr id="68611" name="Rectangle 3"/>
          <p:cNvSpPr>
            <a:spLocks noGrp="1" noChangeArrowheads="1"/>
          </p:cNvSpPr>
          <p:nvPr>
            <p:ph type="body" idx="1"/>
          </p:nvPr>
        </p:nvSpPr>
        <p:spPr>
          <a:xfrm>
            <a:off x="1062038" y="3284538"/>
            <a:ext cx="7769225" cy="2595562"/>
          </a:xfrm>
        </p:spPr>
        <p:txBody>
          <a:bodyPr/>
          <a:lstStyle/>
          <a:p>
            <a:r>
              <a:rPr lang="en-CA" i="1" smtClean="0">
                <a:ea typeface="ＭＳ Ｐゴシック"/>
              </a:rPr>
              <a:t>Develop workshops that assist community members in understanding the importance and utility of evaluation measures.</a:t>
            </a:r>
            <a:r>
              <a:rPr lang="en-CA" smtClean="0">
                <a:ea typeface="ＭＳ Ｐゴシック"/>
              </a:rPr>
              <a:t> </a:t>
            </a:r>
            <a:endParaRPr lang="en-US" smtClean="0">
              <a:ea typeface="ＭＳ Ｐゴシック"/>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3200" smtClean="0">
                <a:ea typeface="ＭＳ Ｐゴシック"/>
              </a:rPr>
              <a:t>Communities and community partners bring different ways of knowing</a:t>
            </a:r>
          </a:p>
        </p:txBody>
      </p:sp>
      <p:sp>
        <p:nvSpPr>
          <p:cNvPr id="69635" name="Rectangle 3"/>
          <p:cNvSpPr>
            <a:spLocks noGrp="1" noChangeArrowheads="1"/>
          </p:cNvSpPr>
          <p:nvPr>
            <p:ph type="body" idx="1"/>
          </p:nvPr>
        </p:nvSpPr>
        <p:spPr>
          <a:xfrm>
            <a:off x="1042988" y="2492375"/>
            <a:ext cx="7769225" cy="4113213"/>
          </a:xfrm>
        </p:spPr>
        <p:txBody>
          <a:bodyPr/>
          <a:lstStyle/>
          <a:p>
            <a:pPr>
              <a:lnSpc>
                <a:spcPct val="80000"/>
              </a:lnSpc>
            </a:pPr>
            <a:r>
              <a:rPr lang="en-US" sz="1800" smtClean="0">
                <a:ea typeface="ＭＳ Ｐゴシック"/>
              </a:rPr>
              <a:t>Communities and community partners bring different ways of knowing that are based on important cultural beliefs.  These ways of knowing are organic &amp; spiritual.  They draw on tradition &amp; history for their evaluation.  Universities bring ways of knowing that are based in logic and prior research knowledge. These ways of knowing are focused on using specific processes for evaluating information and data.  Collaborative meetings can be used to assist in developing evaluation methods that are culturally sensitive and meaningful and that can be repeated.  Training in the use of evaluation methods can take place through collaborative workshops.  </a:t>
            </a:r>
            <a:r>
              <a:rPr lang="en-CA" sz="1800" smtClean="0">
                <a:ea typeface="ＭＳ Ｐゴシック"/>
              </a:rPr>
              <a:t>The by-product of this collaborative process is that communities are empowered with understanding to use this new knowledge in developing evaluation measures for the continued betterment of their communities.  Focus will be placed on developing evaluation methods that are strength-based as this has shown to be empowering for communities who have traditionally been involved in research programs that have used deficit-based evaluation measures.</a:t>
            </a:r>
            <a:endParaRPr lang="en-US" sz="1800" smtClean="0">
              <a:ea typeface="ＭＳ Ｐゴシック"/>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endParaRPr lang="en-US" smtClean="0">
              <a:ea typeface="ＭＳ Ｐゴシック"/>
            </a:endParaRPr>
          </a:p>
        </p:txBody>
      </p:sp>
      <p:sp>
        <p:nvSpPr>
          <p:cNvPr id="70659" name="Rectangle 3"/>
          <p:cNvSpPr>
            <a:spLocks noGrp="1" noChangeArrowheads="1"/>
          </p:cNvSpPr>
          <p:nvPr>
            <p:ph type="body" idx="1"/>
          </p:nvPr>
        </p:nvSpPr>
        <p:spPr/>
        <p:txBody>
          <a:bodyPr/>
          <a:lstStyle/>
          <a:p>
            <a:pPr>
              <a:lnSpc>
                <a:spcPct val="90000"/>
              </a:lnSpc>
            </a:pPr>
            <a:r>
              <a:rPr lang="en-CA" b="1" smtClean="0">
                <a:ea typeface="ＭＳ Ｐゴシック"/>
              </a:rPr>
              <a:t>Communities Bring:</a:t>
            </a:r>
            <a:endParaRPr lang="en-US" b="1" smtClean="0">
              <a:ea typeface="ＭＳ Ｐゴシック"/>
            </a:endParaRPr>
          </a:p>
          <a:p>
            <a:pPr>
              <a:lnSpc>
                <a:spcPct val="90000"/>
              </a:lnSpc>
            </a:pPr>
            <a:r>
              <a:rPr lang="en-US" smtClean="0">
                <a:ea typeface="ＭＳ Ｐゴシック"/>
              </a:rPr>
              <a:t>They draw on tradition &amp; history for as a means for evaluation. </a:t>
            </a:r>
            <a:endParaRPr lang="en-CA" smtClean="0">
              <a:ea typeface="ＭＳ Ｐゴシック"/>
            </a:endParaRPr>
          </a:p>
          <a:p>
            <a:pPr>
              <a:lnSpc>
                <a:spcPct val="90000"/>
              </a:lnSpc>
            </a:pPr>
            <a:r>
              <a:rPr lang="en-CA" b="1" smtClean="0">
                <a:ea typeface="ＭＳ Ｐゴシック"/>
              </a:rPr>
              <a:t>Universities Bring:</a:t>
            </a:r>
          </a:p>
          <a:p>
            <a:pPr>
              <a:lnSpc>
                <a:spcPct val="90000"/>
              </a:lnSpc>
            </a:pPr>
            <a:r>
              <a:rPr lang="en-CA" smtClean="0">
                <a:ea typeface="ＭＳ Ｐゴシック"/>
              </a:rPr>
              <a:t>They draw </a:t>
            </a:r>
            <a:r>
              <a:rPr lang="en-US" smtClean="0">
                <a:ea typeface="ＭＳ Ｐゴシック"/>
              </a:rPr>
              <a:t>logic and prior research knowledge in developing evaluation measures.  Evaluation measures can be repeated.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CA" sz="3600" b="1" smtClean="0">
                <a:ea typeface="ＭＳ Ｐゴシック"/>
              </a:rPr>
              <a:t>5. Knowledge mobilization (In other words, “How do we translate knowledge?”) </a:t>
            </a:r>
            <a:r>
              <a:rPr lang="en-US" sz="4000" smtClean="0">
                <a:ea typeface="ＭＳ Ｐゴシック"/>
              </a:rPr>
              <a:t> </a:t>
            </a:r>
          </a:p>
        </p:txBody>
      </p:sp>
      <p:sp>
        <p:nvSpPr>
          <p:cNvPr id="71683" name="Rectangle 3"/>
          <p:cNvSpPr>
            <a:spLocks noGrp="1" noChangeArrowheads="1"/>
          </p:cNvSpPr>
          <p:nvPr>
            <p:ph type="body" idx="1"/>
          </p:nvPr>
        </p:nvSpPr>
        <p:spPr/>
        <p:txBody>
          <a:bodyPr/>
          <a:lstStyle/>
          <a:p>
            <a:pPr>
              <a:lnSpc>
                <a:spcPct val="80000"/>
              </a:lnSpc>
            </a:pPr>
            <a:r>
              <a:rPr lang="en-CA" sz="2000" i="1" smtClean="0">
                <a:ea typeface="ＭＳ Ｐゴシック"/>
              </a:rPr>
              <a:t>How can knowledge be co-created? </a:t>
            </a:r>
          </a:p>
          <a:p>
            <a:pPr>
              <a:lnSpc>
                <a:spcPct val="80000"/>
              </a:lnSpc>
            </a:pPr>
            <a:r>
              <a:rPr lang="en-CA" sz="2000" i="1" smtClean="0">
                <a:ea typeface="ＭＳ Ｐゴシック"/>
              </a:rPr>
              <a:t>Bridge systems of knowledge and ways of knowing through meetings and other communication methods with community members, elders, children, youth, community partners, universities, education leaders, social service agencies, and health authorities in which perspectives and ideas are listened to with an open mind and appreciation for the others’ ideas. Such meetings have the potential to promote alternative discourses (ways of understanding and communicating) and processes instead of the historically missionary approach and discourse that often accompanies research by governments or other institutions. In the hearing of all points of view, including resistance discourses, new knowledge and ways of knowing can be developed that benefit all. </a:t>
            </a:r>
            <a:r>
              <a:rPr lang="en-US" sz="2000" smtClean="0">
                <a:ea typeface="ＭＳ Ｐゴシック"/>
              </a:rPr>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CA" smtClean="0">
                <a:ea typeface="ＭＳ Ｐゴシック"/>
              </a:rPr>
              <a:t>Communities Bring:</a:t>
            </a:r>
            <a:endParaRPr lang="en-US" smtClean="0">
              <a:ea typeface="ＭＳ Ｐゴシック"/>
            </a:endParaRPr>
          </a:p>
        </p:txBody>
      </p:sp>
      <p:sp>
        <p:nvSpPr>
          <p:cNvPr id="72707" name="Rectangle 3"/>
          <p:cNvSpPr>
            <a:spLocks noGrp="1" noChangeArrowheads="1"/>
          </p:cNvSpPr>
          <p:nvPr>
            <p:ph type="body" idx="1"/>
          </p:nvPr>
        </p:nvSpPr>
        <p:spPr/>
        <p:txBody>
          <a:bodyPr/>
          <a:lstStyle/>
          <a:p>
            <a:r>
              <a:rPr lang="en-CA" smtClean="0">
                <a:ea typeface="ＭＳ Ｐゴシック"/>
              </a:rPr>
              <a:t>Bring ways of knowing</a:t>
            </a:r>
            <a:r>
              <a:rPr lang="en-US" smtClean="0">
                <a:ea typeface="ＭＳ Ｐゴシック"/>
              </a:rPr>
              <a:t> that are organic, spiritual, and build on the history and tradition of their culture.</a:t>
            </a:r>
          </a:p>
          <a:p>
            <a:r>
              <a:rPr lang="en-US" smtClean="0">
                <a:ea typeface="ＭＳ Ｐゴシック"/>
              </a:rPr>
              <a:t>Can bring an open mind and sincere desire to understand another way of knowing.</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ea typeface="ＭＳ Ｐゴシック"/>
              </a:rPr>
              <a:t>Universities Bring:</a:t>
            </a:r>
          </a:p>
        </p:txBody>
      </p:sp>
      <p:sp>
        <p:nvSpPr>
          <p:cNvPr id="73731" name="Rectangle 3"/>
          <p:cNvSpPr>
            <a:spLocks noGrp="1" noChangeArrowheads="1"/>
          </p:cNvSpPr>
          <p:nvPr>
            <p:ph type="body" idx="1"/>
          </p:nvPr>
        </p:nvSpPr>
        <p:spPr/>
        <p:txBody>
          <a:bodyPr/>
          <a:lstStyle/>
          <a:p>
            <a:r>
              <a:rPr lang="en-US" smtClean="0">
                <a:ea typeface="ＭＳ Ｐゴシック"/>
              </a:rPr>
              <a:t>Bring ways of knowing that are based in logic and prior research knowledge.</a:t>
            </a:r>
          </a:p>
          <a:p>
            <a:r>
              <a:rPr lang="en-US" smtClean="0">
                <a:ea typeface="ＭＳ Ｐゴシック"/>
              </a:rPr>
              <a:t>Can bring an open mind and sincere desire to understand another way of knowing.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CA" smtClean="0">
                <a:ea typeface="ＭＳ Ｐゴシック"/>
              </a:rPr>
              <a:t>Competing ways of knowing</a:t>
            </a:r>
          </a:p>
        </p:txBody>
      </p:sp>
      <p:sp>
        <p:nvSpPr>
          <p:cNvPr id="18434" name="Content Placeholder 2"/>
          <p:cNvSpPr>
            <a:spLocks noGrp="1"/>
          </p:cNvSpPr>
          <p:nvPr>
            <p:ph idx="1"/>
          </p:nvPr>
        </p:nvSpPr>
        <p:spPr/>
        <p:txBody>
          <a:bodyPr/>
          <a:lstStyle/>
          <a:p>
            <a:r>
              <a:rPr lang="en-CA" smtClean="0">
                <a:ea typeface="ＭＳ Ｐゴシック"/>
              </a:rPr>
              <a:t>Quantitative &amp; qualitative debates</a:t>
            </a:r>
          </a:p>
          <a:p>
            <a:r>
              <a:rPr lang="en-CA" smtClean="0">
                <a:ea typeface="ＭＳ Ｐゴシック"/>
              </a:rPr>
              <a:t>Education for Mino Bimaadiziwin - Pimatisawin</a:t>
            </a:r>
          </a:p>
          <a:p>
            <a:r>
              <a:rPr lang="en-CA" b="1" smtClean="0">
                <a:ea typeface="ＭＳ Ｐゴシック"/>
              </a:rPr>
              <a:t>And now….</a:t>
            </a:r>
          </a:p>
          <a:p>
            <a:pPr>
              <a:buFontTx/>
              <a:buNone/>
            </a:pPr>
            <a:endParaRPr lang="en-CA" smtClean="0">
              <a:ea typeface="ＭＳ Ｐゴシック"/>
            </a:endParaRPr>
          </a:p>
          <a:p>
            <a:r>
              <a:rPr lang="en-CA" smtClean="0">
                <a:ea typeface="ＭＳ Ｐゴシック"/>
              </a:rPr>
              <a:t>Western ways &amp; Indigenous ways</a:t>
            </a:r>
          </a:p>
        </p:txBody>
      </p:sp>
      <p:sp>
        <p:nvSpPr>
          <p:cNvPr id="18435"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18436" name="Slide Number Placeholder 4"/>
          <p:cNvSpPr>
            <a:spLocks noGrp="1"/>
          </p:cNvSpPr>
          <p:nvPr>
            <p:ph type="sldNum" sz="quarter" idx="12"/>
          </p:nvPr>
        </p:nvSpPr>
        <p:spPr>
          <a:noFill/>
        </p:spPr>
        <p:txBody>
          <a:bodyPr/>
          <a:lstStyle/>
          <a:p>
            <a:fld id="{00F11219-898A-4A0D-894A-8D44A3C6BA31}" type="slidenum">
              <a:rPr lang="en-CA" smtClean="0">
                <a:ea typeface="ＭＳ Ｐゴシック"/>
                <a:cs typeface="ＭＳ Ｐゴシック"/>
              </a:rPr>
              <a:pPr/>
              <a:t>4</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CA" b="1" smtClean="0">
                <a:ea typeface="ＭＳ Ｐゴシック"/>
              </a:rPr>
              <a:t>6.  Institutionalization</a:t>
            </a:r>
            <a:r>
              <a:rPr lang="en-CA" smtClean="0">
                <a:ea typeface="ＭＳ Ｐゴシック"/>
              </a:rPr>
              <a:t> </a:t>
            </a:r>
            <a:endParaRPr lang="en-US" smtClean="0">
              <a:ea typeface="ＭＳ Ｐゴシック"/>
            </a:endParaRPr>
          </a:p>
        </p:txBody>
      </p:sp>
      <p:sp>
        <p:nvSpPr>
          <p:cNvPr id="74755" name="Rectangle 3"/>
          <p:cNvSpPr>
            <a:spLocks noGrp="1" noChangeArrowheads="1"/>
          </p:cNvSpPr>
          <p:nvPr>
            <p:ph type="body" idx="1"/>
          </p:nvPr>
        </p:nvSpPr>
        <p:spPr/>
        <p:txBody>
          <a:bodyPr/>
          <a:lstStyle/>
          <a:p>
            <a:pPr>
              <a:lnSpc>
                <a:spcPct val="90000"/>
              </a:lnSpc>
            </a:pPr>
            <a:r>
              <a:rPr lang="en-CA" sz="2400" smtClean="0">
                <a:ea typeface="ＭＳ Ｐゴシック"/>
              </a:rPr>
              <a:t>How will we preserve and communicate the information gained from the project? </a:t>
            </a:r>
          </a:p>
          <a:p>
            <a:pPr>
              <a:lnSpc>
                <a:spcPct val="90000"/>
              </a:lnSpc>
            </a:pPr>
            <a:r>
              <a:rPr lang="en-CA" sz="2400" smtClean="0">
                <a:ea typeface="ＭＳ Ｐゴシック"/>
              </a:rPr>
              <a:t>Information gained may include such things as the actual data from the indicators and evaluations, process and procedure knowledge, and the relationships/partnerships (within and outside of the communities).  Universities may establish a website to assist in this process along with other formalized written material.  Communities will likely have unique ways of handling and preserving ways of information gained through the project that are culturally-specific, including through the telling of information through oral means.</a:t>
            </a:r>
            <a:endParaRPr lang="en-US" sz="2400" smtClean="0">
              <a:ea typeface="ＭＳ Ｐゴシック"/>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CA" smtClean="0">
                <a:ea typeface="ＭＳ Ｐゴシック"/>
              </a:rPr>
              <a:t>Communities Bring:</a:t>
            </a:r>
            <a:endParaRPr lang="en-US" smtClean="0">
              <a:ea typeface="ＭＳ Ｐゴシック"/>
            </a:endParaRPr>
          </a:p>
        </p:txBody>
      </p:sp>
      <p:sp>
        <p:nvSpPr>
          <p:cNvPr id="75779" name="Rectangle 3"/>
          <p:cNvSpPr>
            <a:spLocks noGrp="1" noChangeArrowheads="1"/>
          </p:cNvSpPr>
          <p:nvPr>
            <p:ph type="body" idx="1"/>
          </p:nvPr>
        </p:nvSpPr>
        <p:spPr/>
        <p:txBody>
          <a:bodyPr/>
          <a:lstStyle/>
          <a:p>
            <a:r>
              <a:rPr lang="en-CA" smtClean="0">
                <a:ea typeface="ＭＳ Ｐゴシック"/>
              </a:rPr>
              <a:t>Informal, oral, and spiritual ways of knowledge preservation and communication</a:t>
            </a:r>
          </a:p>
          <a:p>
            <a:r>
              <a:rPr lang="en-CA" smtClean="0">
                <a:ea typeface="ＭＳ Ｐゴシック"/>
              </a:rPr>
              <a:t>Universities Bring:</a:t>
            </a:r>
          </a:p>
          <a:p>
            <a:r>
              <a:rPr lang="en-CA" smtClean="0">
                <a:ea typeface="ＭＳ Ｐゴシック"/>
              </a:rPr>
              <a:t>Formal, written, and concrete ways of knowledge preservation and communication</a:t>
            </a:r>
            <a:endParaRPr lang="en-US" smtClean="0">
              <a:ea typeface="ＭＳ Ｐゴシック"/>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CA" smtClean="0">
                <a:ea typeface="ＭＳ Ｐゴシック"/>
              </a:rPr>
              <a:t>Next Steps</a:t>
            </a:r>
          </a:p>
        </p:txBody>
      </p:sp>
      <p:pic>
        <p:nvPicPr>
          <p:cNvPr id="45058" name="Content Placeholder 5" descr="footprints.jpg"/>
          <p:cNvPicPr>
            <a:picLocks noGrp="1" noChangeAspect="1"/>
          </p:cNvPicPr>
          <p:nvPr>
            <p:ph idx="1"/>
          </p:nvPr>
        </p:nvPicPr>
        <p:blipFill>
          <a:blip r:embed="rId2"/>
          <a:srcRect/>
          <a:stretch>
            <a:fillRect/>
          </a:stretch>
        </p:blipFill>
        <p:spPr>
          <a:xfrm>
            <a:off x="4356100" y="404813"/>
            <a:ext cx="4032250" cy="866775"/>
          </a:xfrm>
        </p:spPr>
      </p:pic>
      <p:sp>
        <p:nvSpPr>
          <p:cNvPr id="45059"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5060" name="Slide Number Placeholder 4"/>
          <p:cNvSpPr>
            <a:spLocks noGrp="1"/>
          </p:cNvSpPr>
          <p:nvPr>
            <p:ph type="sldNum" sz="quarter" idx="12"/>
          </p:nvPr>
        </p:nvSpPr>
        <p:spPr>
          <a:noFill/>
        </p:spPr>
        <p:txBody>
          <a:bodyPr/>
          <a:lstStyle/>
          <a:p>
            <a:fld id="{58CDCE10-F7A9-43D3-8A63-C01681C7A47D}" type="slidenum">
              <a:rPr lang="en-CA" smtClean="0">
                <a:ea typeface="ＭＳ Ｐゴシック"/>
                <a:cs typeface="ＭＳ Ｐゴシック"/>
              </a:rPr>
              <a:pPr/>
              <a:t>42</a:t>
            </a:fld>
            <a:endParaRPr lang="en-CA" smtClean="0">
              <a:ea typeface="ＭＳ Ｐゴシック"/>
              <a:cs typeface="ＭＳ Ｐゴシック"/>
            </a:endParaRPr>
          </a:p>
        </p:txBody>
      </p:sp>
      <p:sp>
        <p:nvSpPr>
          <p:cNvPr id="45061" name="TextBox 6"/>
          <p:cNvSpPr txBox="1">
            <a:spLocks noChangeArrowheads="1"/>
          </p:cNvSpPr>
          <p:nvPr/>
        </p:nvSpPr>
        <p:spPr bwMode="auto">
          <a:xfrm>
            <a:off x="1692275" y="2852738"/>
            <a:ext cx="5543550" cy="2160587"/>
          </a:xfrm>
          <a:prstGeom prst="rect">
            <a:avLst/>
          </a:prstGeom>
          <a:noFill/>
          <a:ln w="9525">
            <a:noFill/>
            <a:miter lim="800000"/>
            <a:headEnd/>
            <a:tailEnd/>
          </a:ln>
        </p:spPr>
        <p:txBody>
          <a:bodyPr>
            <a:spAutoFit/>
          </a:bodyPr>
          <a:lstStyle/>
          <a:p>
            <a:pPr marL="457200" indent="-457200" algn="ctr">
              <a:spcBef>
                <a:spcPct val="20000"/>
              </a:spcBef>
              <a:buFontTx/>
              <a:buAutoNum type="arabicPeriod"/>
            </a:pPr>
            <a:r>
              <a:rPr lang="en-CA"/>
              <a:t>Brandon University</a:t>
            </a:r>
          </a:p>
          <a:p>
            <a:pPr marL="457200" indent="-457200" algn="ctr">
              <a:spcBef>
                <a:spcPct val="20000"/>
              </a:spcBef>
              <a:buFontTx/>
              <a:buAutoNum type="arabicPeriod"/>
            </a:pPr>
            <a:r>
              <a:rPr lang="en-CA"/>
              <a:t>University College of the North</a:t>
            </a:r>
          </a:p>
          <a:p>
            <a:pPr marL="457200" indent="-457200" algn="ctr">
              <a:spcBef>
                <a:spcPct val="20000"/>
              </a:spcBef>
              <a:buFontTx/>
              <a:buAutoNum type="arabicPeriod"/>
            </a:pPr>
            <a:r>
              <a:rPr lang="en-CA"/>
              <a:t>Community level</a:t>
            </a:r>
          </a:p>
          <a:p>
            <a:pPr marL="457200" indent="-457200" algn="ctr">
              <a:spcBef>
                <a:spcPct val="20000"/>
              </a:spcBef>
              <a:buFontTx/>
              <a:buAutoNum type="arabicPeriod"/>
            </a:pPr>
            <a:r>
              <a:rPr lang="en-CA"/>
              <a:t>Project level – IT session, advisory council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ooter Placeholder 4"/>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6082" name="Slide Number Placeholder 5"/>
          <p:cNvSpPr>
            <a:spLocks noGrp="1"/>
          </p:cNvSpPr>
          <p:nvPr>
            <p:ph type="sldNum" sz="quarter" idx="12"/>
          </p:nvPr>
        </p:nvSpPr>
        <p:spPr>
          <a:noFill/>
        </p:spPr>
        <p:txBody>
          <a:bodyPr/>
          <a:lstStyle/>
          <a:p>
            <a:fld id="{DF163AAC-D82F-4925-977C-CA815BDCF44E}" type="slidenum">
              <a:rPr lang="en-CA" smtClean="0">
                <a:ea typeface="ＭＳ Ｐゴシック"/>
                <a:cs typeface="ＭＳ Ｐゴシック"/>
              </a:rPr>
              <a:pPr/>
              <a:t>43</a:t>
            </a:fld>
            <a:endParaRPr lang="en-CA" smtClean="0">
              <a:ea typeface="ＭＳ Ｐゴシック"/>
              <a:cs typeface="ＭＳ Ｐゴシック"/>
            </a:endParaRPr>
          </a:p>
        </p:txBody>
      </p:sp>
      <p:sp>
        <p:nvSpPr>
          <p:cNvPr id="23554" name="Rectangle 2"/>
          <p:cNvSpPr>
            <a:spLocks noGrp="1" noChangeArrowheads="1"/>
          </p:cNvSpPr>
          <p:nvPr>
            <p:ph type="title"/>
          </p:nvPr>
        </p:nvSpPr>
        <p:spPr/>
        <p:txBody>
          <a:bodyPr/>
          <a:lstStyle/>
          <a:p>
            <a:pPr eaLnBrk="1" hangingPunct="1"/>
            <a:r>
              <a:rPr lang="en-US" sz="3200" smtClean="0">
                <a:ea typeface="ＭＳ Ｐゴシック"/>
              </a:rPr>
              <a:t>If research doesn’t change you as a person, then you haven’t done it right!</a:t>
            </a:r>
            <a:endParaRPr lang="en-CA" sz="3200" smtClean="0">
              <a:ea typeface="ＭＳ Ｐゴシック"/>
            </a:endParaRPr>
          </a:p>
        </p:txBody>
      </p:sp>
      <p:sp>
        <p:nvSpPr>
          <p:cNvPr id="23555" name="Rectangle 3"/>
          <p:cNvSpPr>
            <a:spLocks noGrp="1" noChangeArrowheads="1"/>
          </p:cNvSpPr>
          <p:nvPr>
            <p:ph type="body" idx="1"/>
          </p:nvPr>
        </p:nvSpPr>
        <p:spPr/>
        <p:txBody>
          <a:bodyPr/>
          <a:lstStyle/>
          <a:p>
            <a:pPr eaLnBrk="1" hangingPunct="1"/>
            <a:r>
              <a:rPr lang="en-US" smtClean="0">
                <a:ea typeface="ＭＳ Ｐゴシック"/>
              </a:rPr>
              <a:t>Show &amp; tell of books</a:t>
            </a:r>
          </a:p>
          <a:p>
            <a:pPr eaLnBrk="1" hangingPunct="1"/>
            <a:r>
              <a:rPr lang="en-US" smtClean="0">
                <a:ea typeface="ＭＳ Ｐゴシック"/>
              </a:rPr>
              <a:t>References </a:t>
            </a:r>
          </a:p>
          <a:p>
            <a:pPr eaLnBrk="1" hangingPunct="1"/>
            <a:r>
              <a:rPr lang="en-US" smtClean="0">
                <a:ea typeface="ＭＳ Ｐゴシック"/>
                <a:hlinkClick r:id="rId3" action="ppaction://hlinkfile"/>
              </a:rPr>
              <a:t>Should Read reference page.doc</a:t>
            </a:r>
            <a:endParaRPr lang="en-US" smtClean="0">
              <a:ea typeface="ＭＳ Ｐゴシック"/>
            </a:endParaRPr>
          </a:p>
          <a:p>
            <a:pPr eaLnBrk="1" hangingPunct="1"/>
            <a:endParaRPr lang="en-US" smtClean="0">
              <a:ea typeface="ＭＳ Ｐゴシック"/>
            </a:endParaRPr>
          </a:p>
          <a:p>
            <a:pPr eaLnBrk="1" hangingPunct="1">
              <a:buFontTx/>
              <a:buNone/>
            </a:pPr>
            <a:endParaRPr lang="en-US" smtClean="0">
              <a:ea typeface="ＭＳ Ｐゴシック"/>
            </a:endParaRPr>
          </a:p>
          <a:p>
            <a:pPr eaLnBrk="1" hangingPunct="1"/>
            <a:endParaRPr lang="en-CA" smtClean="0">
              <a:ea typeface="ＭＳ Ｐゴシック"/>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48130" name="Slide Number Placeholder 4"/>
          <p:cNvSpPr>
            <a:spLocks noGrp="1"/>
          </p:cNvSpPr>
          <p:nvPr>
            <p:ph type="sldNum" sz="quarter" idx="12"/>
          </p:nvPr>
        </p:nvSpPr>
        <p:spPr>
          <a:noFill/>
        </p:spPr>
        <p:txBody>
          <a:bodyPr/>
          <a:lstStyle/>
          <a:p>
            <a:fld id="{AFC3B9AB-2529-4D4B-903E-7BFE6F026F74}" type="slidenum">
              <a:rPr lang="en-CA" smtClean="0">
                <a:ea typeface="ＭＳ Ｐゴシック"/>
                <a:cs typeface="ＭＳ Ｐゴシック"/>
              </a:rPr>
              <a:pPr/>
              <a:t>44</a:t>
            </a:fld>
            <a:endParaRPr lang="en-CA" smtClean="0">
              <a:ea typeface="ＭＳ Ｐゴシック"/>
              <a:cs typeface="ＭＳ Ｐゴシック"/>
            </a:endParaRPr>
          </a:p>
        </p:txBody>
      </p:sp>
      <p:sp>
        <p:nvSpPr>
          <p:cNvPr id="28674" name="Rectangle 2"/>
          <p:cNvSpPr>
            <a:spLocks noGrp="1" noChangeArrowheads="1"/>
          </p:cNvSpPr>
          <p:nvPr>
            <p:ph type="title"/>
          </p:nvPr>
        </p:nvSpPr>
        <p:spPr/>
        <p:txBody>
          <a:bodyPr/>
          <a:lstStyle/>
          <a:p>
            <a:pPr eaLnBrk="1" hangingPunct="1"/>
            <a:r>
              <a:rPr lang="en-US" sz="3600" smtClean="0">
                <a:ea typeface="ＭＳ Ｐゴシック"/>
              </a:rPr>
              <a:t>Thank You… Ekosani!  Megwetch!</a:t>
            </a:r>
            <a:endParaRPr lang="en-CA" sz="3600" smtClean="0">
              <a:ea typeface="ＭＳ Ｐゴシック"/>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CA" smtClean="0">
                <a:ea typeface="ＭＳ Ｐゴシック"/>
              </a:rPr>
              <a:t>Videos</a:t>
            </a:r>
          </a:p>
        </p:txBody>
      </p:sp>
      <p:sp>
        <p:nvSpPr>
          <p:cNvPr id="50178" name="Content Placeholder 2"/>
          <p:cNvSpPr>
            <a:spLocks noGrp="1"/>
          </p:cNvSpPr>
          <p:nvPr>
            <p:ph idx="1"/>
          </p:nvPr>
        </p:nvSpPr>
        <p:spPr/>
        <p:txBody>
          <a:bodyPr/>
          <a:lstStyle/>
          <a:p>
            <a:r>
              <a:rPr lang="en-CA" sz="2800" smtClean="0">
                <a:ea typeface="ＭＳ Ｐゴシック"/>
                <a:hlinkClick r:id="rId2"/>
              </a:rPr>
              <a:t>Gary Kofinas - Working with Northern Communities on Vimeo</a:t>
            </a:r>
            <a:endParaRPr lang="en-CA" sz="2800" smtClean="0">
              <a:ea typeface="ＭＳ Ｐゴシック"/>
            </a:endParaRPr>
          </a:p>
          <a:p>
            <a:endParaRPr lang="en-CA" sz="2800" smtClean="0">
              <a:ea typeface="ＭＳ Ｐゴシック"/>
            </a:endParaRPr>
          </a:p>
          <a:p>
            <a:r>
              <a:rPr lang="en-CA" sz="2800" smtClean="0">
                <a:ea typeface="ＭＳ Ｐゴシック"/>
                <a:hlinkClick r:id="rId3"/>
              </a:rPr>
              <a:t>Gerald Taiaiake Alfred: Resurgence of Traditional Ways of Being on Vimeo</a:t>
            </a:r>
            <a:endParaRPr lang="en-CA" sz="2800" smtClean="0">
              <a:ea typeface="ＭＳ Ｐゴシック"/>
            </a:endParaRPr>
          </a:p>
          <a:p>
            <a:endParaRPr lang="en-CA" sz="2800" smtClean="0">
              <a:ea typeface="ＭＳ Ｐゴシック"/>
            </a:endParaRPr>
          </a:p>
          <a:p>
            <a:r>
              <a:rPr lang="en-CA" sz="2800" smtClean="0">
                <a:ea typeface="ＭＳ Ｐゴシック"/>
                <a:hlinkClick r:id="rId4"/>
              </a:rPr>
              <a:t>Native American scholarship - authorship | Xtranormal</a:t>
            </a:r>
            <a:endParaRPr lang="en-CA" sz="2800" smtClean="0">
              <a:ea typeface="ＭＳ Ｐゴシック"/>
            </a:endParaRPr>
          </a:p>
        </p:txBody>
      </p:sp>
      <p:sp>
        <p:nvSpPr>
          <p:cNvPr id="50179" name="Footer Placeholder 3"/>
          <p:cNvSpPr>
            <a:spLocks noGrp="1"/>
          </p:cNvSpPr>
          <p:nvPr>
            <p:ph type="ftr" sz="quarter" idx="11"/>
          </p:nvPr>
        </p:nvSpPr>
        <p:spPr>
          <a:noFill/>
        </p:spPr>
        <p:txBody>
          <a:bodyPr/>
          <a:lstStyle/>
          <a:p>
            <a:r>
              <a:rPr lang="en-CA" smtClean="0">
                <a:ea typeface="ＭＳ Ｐゴシック"/>
                <a:cs typeface="ＭＳ Ｐゴシック"/>
              </a:rPr>
              <a:t>Indigenous Research/David Anderson &amp; Sherry Peden</a:t>
            </a:r>
          </a:p>
        </p:txBody>
      </p:sp>
      <p:sp>
        <p:nvSpPr>
          <p:cNvPr id="50180" name="Slide Number Placeholder 4"/>
          <p:cNvSpPr>
            <a:spLocks noGrp="1"/>
          </p:cNvSpPr>
          <p:nvPr>
            <p:ph type="sldNum" sz="quarter" idx="12"/>
          </p:nvPr>
        </p:nvSpPr>
        <p:spPr>
          <a:noFill/>
        </p:spPr>
        <p:txBody>
          <a:bodyPr/>
          <a:lstStyle/>
          <a:p>
            <a:fld id="{C5434ED6-31B4-47AA-8584-A21D34971D9A}" type="slidenum">
              <a:rPr lang="en-CA" smtClean="0">
                <a:ea typeface="ＭＳ Ｐゴシック"/>
                <a:cs typeface="ＭＳ Ｐゴシック"/>
              </a:rPr>
              <a:pPr/>
              <a:t>45</a:t>
            </a:fld>
            <a:endParaRPr lang="en-CA"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 Box 4"/>
          <p:cNvSpPr txBox="1">
            <a:spLocks noChangeArrowheads="1"/>
          </p:cNvSpPr>
          <p:nvPr/>
        </p:nvSpPr>
        <p:spPr bwMode="auto">
          <a:xfrm>
            <a:off x="2535238" y="2873375"/>
            <a:ext cx="184150" cy="457200"/>
          </a:xfrm>
          <a:prstGeom prst="rect">
            <a:avLst/>
          </a:prstGeom>
          <a:noFill/>
          <a:ln w="9525">
            <a:noFill/>
            <a:miter lim="800000"/>
            <a:headEnd/>
            <a:tailEnd/>
          </a:ln>
          <a:effectLst/>
        </p:spPr>
        <p:txBody>
          <a:bodyPr wrap="none">
            <a:spAutoFit/>
          </a:bodyPr>
          <a:lstStyle/>
          <a:p>
            <a:endParaRPr lang="en-US"/>
          </a:p>
        </p:txBody>
      </p:sp>
      <p:pic>
        <p:nvPicPr>
          <p:cNvPr id="76805" name="Picture 1" descr="http://www.mfndc.ca/i/map.png"/>
          <p:cNvPicPr>
            <a:picLocks noChangeAspect="1" noChangeArrowheads="1"/>
          </p:cNvPicPr>
          <p:nvPr/>
        </p:nvPicPr>
        <p:blipFill>
          <a:blip r:embed="rId2"/>
          <a:srcRect/>
          <a:stretch>
            <a:fillRect/>
          </a:stretch>
        </p:blipFill>
        <p:spPr bwMode="auto">
          <a:xfrm>
            <a:off x="1331913" y="0"/>
            <a:ext cx="5040312" cy="6553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ea typeface="ＭＳ Ｐゴシック"/>
              </a:rPr>
              <a:t>Where is this project located?</a:t>
            </a:r>
          </a:p>
        </p:txBody>
      </p:sp>
      <p:sp>
        <p:nvSpPr>
          <p:cNvPr id="54275" name="Rectangle 3"/>
          <p:cNvSpPr>
            <a:spLocks noGrp="1" noChangeArrowheads="1"/>
          </p:cNvSpPr>
          <p:nvPr>
            <p:ph type="body" idx="1"/>
          </p:nvPr>
        </p:nvSpPr>
        <p:spPr/>
        <p:txBody>
          <a:bodyPr/>
          <a:lstStyle/>
          <a:p>
            <a:r>
              <a:rPr lang="en-US" sz="2800" smtClean="0">
                <a:ea typeface="ＭＳ Ｐゴシック"/>
              </a:rPr>
              <a:t>The continuum of colonization &amp; de-colonization</a:t>
            </a:r>
          </a:p>
          <a:p>
            <a:pPr lvl="1"/>
            <a:r>
              <a:rPr lang="en-US" sz="2400" smtClean="0">
                <a:ea typeface="ＭＳ Ｐゴシック"/>
              </a:rPr>
              <a:t>Cultural awareness, cultural competancy</a:t>
            </a:r>
          </a:p>
          <a:p>
            <a:pPr lvl="1"/>
            <a:r>
              <a:rPr lang="en-US" sz="2400" smtClean="0">
                <a:ea typeface="ＭＳ Ｐゴシック"/>
              </a:rPr>
              <a:t>It is about the 7 generations</a:t>
            </a:r>
          </a:p>
          <a:p>
            <a:pPr lvl="1"/>
            <a:r>
              <a:rPr lang="en-US" sz="2400" smtClean="0">
                <a:ea typeface="ＭＳ Ｐゴシック"/>
              </a:rPr>
              <a:t>Re-membering</a:t>
            </a:r>
          </a:p>
          <a:p>
            <a:r>
              <a:rPr lang="en-US" sz="2800" smtClean="0">
                <a:ea typeface="ＭＳ Ｐゴシック"/>
              </a:rPr>
              <a:t>Different  communities are at different places on this </a:t>
            </a:r>
          </a:p>
          <a:p>
            <a:r>
              <a:rPr lang="en-US" sz="2800" smtClean="0">
                <a:ea typeface="ＭＳ Ｐゴシック"/>
              </a:rPr>
              <a:t>Where do we see ourselves on this continuum?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ea typeface="ＭＳ Ｐゴシック"/>
              </a:rPr>
              <a:t>Indicators for who?</a:t>
            </a:r>
          </a:p>
        </p:txBody>
      </p:sp>
      <p:sp>
        <p:nvSpPr>
          <p:cNvPr id="55299" name="Rectangle 3"/>
          <p:cNvSpPr>
            <a:spLocks noGrp="1" noChangeArrowheads="1"/>
          </p:cNvSpPr>
          <p:nvPr>
            <p:ph type="body" idx="1"/>
          </p:nvPr>
        </p:nvSpPr>
        <p:spPr/>
        <p:txBody>
          <a:bodyPr/>
          <a:lstStyle/>
          <a:p>
            <a:r>
              <a:rPr lang="en-US" smtClean="0">
                <a:ea typeface="ＭＳ Ｐゴシック"/>
              </a:rPr>
              <a:t>The school</a:t>
            </a:r>
          </a:p>
          <a:p>
            <a:r>
              <a:rPr lang="en-US" smtClean="0">
                <a:ea typeface="ＭＳ Ｐゴシック"/>
              </a:rPr>
              <a:t>The teachers</a:t>
            </a:r>
          </a:p>
          <a:p>
            <a:r>
              <a:rPr lang="en-US" smtClean="0">
                <a:ea typeface="ＭＳ Ｐゴシック"/>
              </a:rPr>
              <a:t>Administration</a:t>
            </a:r>
          </a:p>
          <a:p>
            <a:r>
              <a:rPr lang="en-US" smtClean="0">
                <a:ea typeface="ＭＳ Ｐゴシック"/>
              </a:rPr>
              <a:t>Community</a:t>
            </a:r>
          </a:p>
          <a:p>
            <a:r>
              <a:rPr lang="en-US" smtClean="0">
                <a:ea typeface="ＭＳ Ｐゴシック"/>
              </a:rPr>
              <a:t>And, the students</a:t>
            </a:r>
          </a:p>
        </p:txBody>
      </p:sp>
      <p:sp>
        <p:nvSpPr>
          <p:cNvPr id="55300" name="Text Box 4"/>
          <p:cNvSpPr txBox="1">
            <a:spLocks noChangeArrowheads="1"/>
          </p:cNvSpPr>
          <p:nvPr/>
        </p:nvSpPr>
        <p:spPr bwMode="auto">
          <a:xfrm>
            <a:off x="2319338" y="5105400"/>
            <a:ext cx="4576762" cy="457200"/>
          </a:xfrm>
          <a:prstGeom prst="rect">
            <a:avLst/>
          </a:prstGeom>
          <a:noFill/>
          <a:ln w="9525">
            <a:noFill/>
            <a:miter lim="800000"/>
            <a:headEnd/>
            <a:tailEnd/>
          </a:ln>
          <a:effectLst/>
        </p:spPr>
        <p:txBody>
          <a:bodyPr wrap="none">
            <a:spAutoFit/>
          </a:bodyPr>
          <a:lstStyle/>
          <a:p>
            <a:r>
              <a:rPr lang="en-US"/>
              <a:t>This is our opportunity in VOICES!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ea typeface="ＭＳ Ｐゴシック"/>
              </a:rPr>
              <a:t>So… our work</a:t>
            </a:r>
          </a:p>
        </p:txBody>
      </p:sp>
      <p:sp>
        <p:nvSpPr>
          <p:cNvPr id="57347" name="Rectangle 3"/>
          <p:cNvSpPr>
            <a:spLocks noGrp="1" noChangeArrowheads="1"/>
          </p:cNvSpPr>
          <p:nvPr>
            <p:ph type="body" idx="1"/>
          </p:nvPr>
        </p:nvSpPr>
        <p:spPr/>
        <p:txBody>
          <a:bodyPr/>
          <a:lstStyle/>
          <a:p>
            <a:r>
              <a:rPr lang="en-US" smtClean="0">
                <a:ea typeface="ＭＳ Ｐゴシック"/>
              </a:rPr>
              <a:t>Help our schools and our teachers </a:t>
            </a:r>
          </a:p>
          <a:p>
            <a:pPr lvl="1"/>
            <a:r>
              <a:rPr lang="en-US" smtClean="0">
                <a:ea typeface="ＭＳ Ｐゴシック"/>
              </a:rPr>
              <a:t>See what our kids see</a:t>
            </a:r>
          </a:p>
          <a:p>
            <a:pPr lvl="1"/>
            <a:r>
              <a:rPr lang="en-US" smtClean="0">
                <a:ea typeface="ＭＳ Ｐゴシック"/>
              </a:rPr>
              <a:t>Acknowledge traditional knowledge</a:t>
            </a:r>
          </a:p>
          <a:p>
            <a:pPr lvl="1"/>
            <a:r>
              <a:rPr lang="en-US" smtClean="0">
                <a:ea typeface="ＭＳ Ｐゴシック"/>
              </a:rPr>
              <a:t>Acknowledge our relationship to all of creation</a:t>
            </a:r>
          </a:p>
          <a:p>
            <a:pPr lvl="1"/>
            <a:r>
              <a:rPr lang="en-US" smtClean="0">
                <a:ea typeface="ＭＳ Ｐゴシック"/>
              </a:rPr>
              <a:t>Acknowledge Anishanabe – Cree way of being</a:t>
            </a:r>
          </a:p>
          <a:p>
            <a:pPr lvl="1">
              <a:buFont typeface="Wingdings" pitchFamily="2" charset="2"/>
              <a:buNone/>
            </a:pPr>
            <a:r>
              <a:rPr lang="en-US" smtClean="0">
                <a:ea typeface="ＭＳ Ｐゴシック"/>
              </a:rPr>
              <a:t>With the idea that schools need to honor and respect our way of being and our future (7 generations)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ea typeface="ＭＳ Ｐゴシック"/>
              </a:rPr>
              <a:t>We need to prepare our kids to</a:t>
            </a:r>
          </a:p>
        </p:txBody>
      </p:sp>
      <p:sp>
        <p:nvSpPr>
          <p:cNvPr id="58371" name="Rectangle 3"/>
          <p:cNvSpPr>
            <a:spLocks noGrp="1" noChangeArrowheads="1"/>
          </p:cNvSpPr>
          <p:nvPr>
            <p:ph type="body" idx="1"/>
          </p:nvPr>
        </p:nvSpPr>
        <p:spPr/>
        <p:txBody>
          <a:bodyPr/>
          <a:lstStyle/>
          <a:p>
            <a:pPr>
              <a:lnSpc>
                <a:spcPct val="90000"/>
              </a:lnSpc>
            </a:pPr>
            <a:r>
              <a:rPr lang="en-US" sz="2800" smtClean="0">
                <a:ea typeface="ＭＳ Ｐゴシック"/>
              </a:rPr>
              <a:t>Be strong in who they are</a:t>
            </a:r>
          </a:p>
          <a:p>
            <a:pPr>
              <a:lnSpc>
                <a:spcPct val="90000"/>
              </a:lnSpc>
            </a:pPr>
            <a:r>
              <a:rPr lang="en-US" sz="2800" smtClean="0">
                <a:ea typeface="ＭＳ Ｐゴシック"/>
              </a:rPr>
              <a:t>Be strong in their own abilities</a:t>
            </a:r>
          </a:p>
          <a:p>
            <a:pPr>
              <a:lnSpc>
                <a:spcPct val="90000"/>
              </a:lnSpc>
            </a:pPr>
            <a:r>
              <a:rPr lang="en-US" sz="2800" smtClean="0">
                <a:ea typeface="ＭＳ Ｐゴシック"/>
              </a:rPr>
              <a:t>Be knowledgeable about their heritage &amp; what their ancestors left for them</a:t>
            </a:r>
          </a:p>
          <a:p>
            <a:pPr>
              <a:lnSpc>
                <a:spcPct val="90000"/>
              </a:lnSpc>
            </a:pPr>
            <a:r>
              <a:rPr lang="en-US" sz="2800" smtClean="0">
                <a:ea typeface="ＭＳ Ｐゴシック"/>
              </a:rPr>
              <a:t>Be able to take an active and responsible role in their communities</a:t>
            </a:r>
          </a:p>
          <a:p>
            <a:pPr>
              <a:lnSpc>
                <a:spcPct val="90000"/>
              </a:lnSpc>
            </a:pPr>
            <a:r>
              <a:rPr lang="en-US" sz="2800" smtClean="0">
                <a:ea typeface="ＭＳ Ｐゴシック"/>
              </a:rPr>
              <a:t>This is what education is supposed to be about – to guide our children to find their strengths and gifts, learn the associated roles as part of the community</a:t>
            </a:r>
          </a:p>
          <a:p>
            <a:pPr>
              <a:lnSpc>
                <a:spcPct val="90000"/>
              </a:lnSpc>
              <a:buFontTx/>
              <a:buNone/>
            </a:pPr>
            <a:endParaRPr lang="en-US" sz="2800" smtClean="0">
              <a:ea typeface="ＭＳ Ｐゴシック"/>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xpedition">
  <a:themeElements>
    <a:clrScheme name="Expeditio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993300"/>
      </a:hlink>
      <a:folHlink>
        <a:srgbClr val="666600"/>
      </a:folHlink>
    </a:clrScheme>
    <a:fontScheme name="Expedi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CA"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CA" sz="2400" b="0" i="0" u="none" strike="noStrike" cap="none" normalizeH="0" baseline="0">
            <a:ln>
              <a:noFill/>
            </a:ln>
            <a:solidFill>
              <a:schemeClr val="tx1"/>
            </a:solidFill>
            <a:effectLst/>
            <a:latin typeface="Times New Roman" charset="0"/>
          </a:defRPr>
        </a:defPPr>
      </a:lstStyle>
    </a:lnDef>
  </a:objectDefaults>
  <a:extraClrSchemeLst>
    <a:extraClrScheme>
      <a:clrScheme name="Expedition 1">
        <a:dk1>
          <a:srgbClr val="000000"/>
        </a:dk1>
        <a:lt1>
          <a:srgbClr val="A7947B"/>
        </a:lt1>
        <a:dk2>
          <a:srgbClr val="482400"/>
        </a:dk2>
        <a:lt2>
          <a:srgbClr val="808080"/>
        </a:lt2>
        <a:accent1>
          <a:srgbClr val="DFD6C3"/>
        </a:accent1>
        <a:accent2>
          <a:srgbClr val="D69B80"/>
        </a:accent2>
        <a:accent3>
          <a:srgbClr val="D0C8BF"/>
        </a:accent3>
        <a:accent4>
          <a:srgbClr val="000000"/>
        </a:accent4>
        <a:accent5>
          <a:srgbClr val="ECE8DE"/>
        </a:accent5>
        <a:accent6>
          <a:srgbClr val="C28C73"/>
        </a:accent6>
        <a:hlink>
          <a:srgbClr val="993300"/>
        </a:hlink>
        <a:folHlink>
          <a:srgbClr val="666600"/>
        </a:folHlink>
      </a:clrScheme>
      <a:clrMap bg1="lt1" tx1="dk1" bg2="lt2" tx2="dk2" accent1="accent1" accent2="accent2" accent3="accent3" accent4="accent4" accent5="accent5" accent6="accent6" hlink="hlink" folHlink="folHlink"/>
    </a:extraClrScheme>
    <a:extraClrScheme>
      <a:clrScheme name="Expedition 2">
        <a:dk1>
          <a:srgbClr val="000000"/>
        </a:dk1>
        <a:lt1>
          <a:srgbClr val="FFFFFF"/>
        </a:lt1>
        <a:dk2>
          <a:srgbClr val="482400"/>
        </a:dk2>
        <a:lt2>
          <a:srgbClr val="808080"/>
        </a:lt2>
        <a:accent1>
          <a:srgbClr val="DFD6C3"/>
        </a:accent1>
        <a:accent2>
          <a:srgbClr val="D69B80"/>
        </a:accent2>
        <a:accent3>
          <a:srgbClr val="FFFFFF"/>
        </a:accent3>
        <a:accent4>
          <a:srgbClr val="000000"/>
        </a:accent4>
        <a:accent5>
          <a:srgbClr val="ECE8DE"/>
        </a:accent5>
        <a:accent6>
          <a:srgbClr val="C28C73"/>
        </a:accent6>
        <a:hlink>
          <a:srgbClr val="993300"/>
        </a:hlink>
        <a:folHlink>
          <a:srgbClr val="666600"/>
        </a:folHlink>
      </a:clrScheme>
      <a:clrMap bg1="lt1" tx1="dk1" bg2="lt2" tx2="dk2" accent1="accent1" accent2="accent2" accent3="accent3" accent4="accent4" accent5="accent5" accent6="accent6" hlink="hlink" folHlink="folHlink"/>
    </a:extraClrScheme>
    <a:extraClrScheme>
      <a:clrScheme name="Expedition 3">
        <a:dk1>
          <a:srgbClr val="000000"/>
        </a:dk1>
        <a:lt1>
          <a:srgbClr val="FFFFFF"/>
        </a:lt1>
        <a:dk2>
          <a:srgbClr val="000000"/>
        </a:dk2>
        <a:lt2>
          <a:srgbClr val="333333"/>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Expedition 4">
        <a:dk1>
          <a:srgbClr val="000000"/>
        </a:dk1>
        <a:lt1>
          <a:srgbClr val="9D7643"/>
        </a:lt1>
        <a:dk2>
          <a:srgbClr val="FFFFFF"/>
        </a:dk2>
        <a:lt2>
          <a:srgbClr val="554025"/>
        </a:lt2>
        <a:accent1>
          <a:srgbClr val="CAA966"/>
        </a:accent1>
        <a:accent2>
          <a:srgbClr val="8488AC"/>
        </a:accent2>
        <a:accent3>
          <a:srgbClr val="CCBDB0"/>
        </a:accent3>
        <a:accent4>
          <a:srgbClr val="000000"/>
        </a:accent4>
        <a:accent5>
          <a:srgbClr val="E1D1B8"/>
        </a:accent5>
        <a:accent6>
          <a:srgbClr val="777B9B"/>
        </a:accent6>
        <a:hlink>
          <a:srgbClr val="993300"/>
        </a:hlink>
        <a:folHlink>
          <a:srgbClr val="66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Designs\Expedition.pot</Template>
  <TotalTime>921</TotalTime>
  <Words>2009</Words>
  <Application>Microsoft Office PowerPoint</Application>
  <PresentationFormat>On-screen Show (4:3)</PresentationFormat>
  <Paragraphs>266</Paragraphs>
  <Slides>45</Slides>
  <Notes>15</Notes>
  <HiddenSlides>0</HiddenSlides>
  <MMClips>0</MMClips>
  <ScaleCrop>false</ScaleCrop>
  <HeadingPairs>
    <vt:vector size="6" baseType="variant">
      <vt:variant>
        <vt:lpstr>Fonts Used</vt:lpstr>
      </vt:variant>
      <vt:variant>
        <vt:i4>4</vt:i4>
      </vt:variant>
      <vt:variant>
        <vt:lpstr>Design Template</vt:lpstr>
      </vt:variant>
      <vt:variant>
        <vt:i4>2</vt:i4>
      </vt:variant>
      <vt:variant>
        <vt:lpstr>Slide Titles</vt:lpstr>
      </vt:variant>
      <vt:variant>
        <vt:i4>45</vt:i4>
      </vt:variant>
    </vt:vector>
  </HeadingPairs>
  <TitlesOfParts>
    <vt:vector size="51" baseType="lpstr">
      <vt:lpstr>Times New Roman</vt:lpstr>
      <vt:lpstr>ＭＳ Ｐゴシック</vt:lpstr>
      <vt:lpstr>Arial</vt:lpstr>
      <vt:lpstr>Wingdings</vt:lpstr>
      <vt:lpstr>Expedition</vt:lpstr>
      <vt:lpstr>Expedition</vt:lpstr>
      <vt:lpstr>VOICES Sharing Circle on the  Co-Creation of Knowledge</vt:lpstr>
      <vt:lpstr>So.. Why are we here?</vt:lpstr>
      <vt:lpstr>Opening Circle – Monday PM </vt:lpstr>
      <vt:lpstr>Competing ways of knowing</vt:lpstr>
      <vt:lpstr>Slide 5</vt:lpstr>
      <vt:lpstr>Where is this project located?</vt:lpstr>
      <vt:lpstr>Indicators for who?</vt:lpstr>
      <vt:lpstr>So… our work</vt:lpstr>
      <vt:lpstr>We need to prepare our kids to</vt:lpstr>
      <vt:lpstr>Second Round</vt:lpstr>
      <vt:lpstr>Homework</vt:lpstr>
      <vt:lpstr>Good Morning!</vt:lpstr>
      <vt:lpstr>Aboriginal Expectations in Research</vt:lpstr>
      <vt:lpstr>“Research” is/was one of the dirtiest words in the indigenous world’s vocabulary</vt:lpstr>
      <vt:lpstr>Why this position?</vt:lpstr>
      <vt:lpstr>In a synonymous manner to research that was happening in North America…</vt:lpstr>
      <vt:lpstr>RCAP 1996 stated that </vt:lpstr>
      <vt:lpstr>OCAP</vt:lpstr>
      <vt:lpstr>17 years later… 2011</vt:lpstr>
      <vt:lpstr>Indigenous Research is conceptualized as </vt:lpstr>
      <vt:lpstr>Guiding Principles</vt:lpstr>
      <vt:lpstr>Relationality with </vt:lpstr>
      <vt:lpstr>Roles &amp; Responsibilities</vt:lpstr>
      <vt:lpstr>Academic – Institutional Responsibilites</vt:lpstr>
      <vt:lpstr>BU &amp; UCN Research Ethics Committees</vt:lpstr>
      <vt:lpstr>What is “Co-creation of knowledge?</vt:lpstr>
      <vt:lpstr>Activating the 6 Partnership Activities</vt:lpstr>
      <vt:lpstr>Communities Bring:</vt:lpstr>
      <vt:lpstr>Universities Bring: </vt:lpstr>
      <vt:lpstr>2. Development of community-based indicators</vt:lpstr>
      <vt:lpstr>Universities Bring: </vt:lpstr>
      <vt:lpstr>3.  Development and implementation of interventions for children and youth</vt:lpstr>
      <vt:lpstr>Universities Bring:</vt:lpstr>
      <vt:lpstr>4.  Evaluation of strengths and weaknesses of community-based indicators and interventions as well as the structures and functions of the CURA project. </vt:lpstr>
      <vt:lpstr>Communities and community partners bring different ways of knowing</vt:lpstr>
      <vt:lpstr>Slide 36</vt:lpstr>
      <vt:lpstr>5. Knowledge mobilization (In other words, “How do we translate knowledge?”)  </vt:lpstr>
      <vt:lpstr>Communities Bring:</vt:lpstr>
      <vt:lpstr>Universities Bring:</vt:lpstr>
      <vt:lpstr>6.  Institutionalization </vt:lpstr>
      <vt:lpstr>Communities Bring:</vt:lpstr>
      <vt:lpstr>Next Steps</vt:lpstr>
      <vt:lpstr>If research doesn’t change you as a person, then you haven’t done it right!</vt:lpstr>
      <vt:lpstr>Thank You… Ekosani!  Megwetch!</vt:lpstr>
      <vt:lpstr>Videos</vt:lpstr>
    </vt:vector>
  </TitlesOfParts>
  <Company>home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Peden</dc:creator>
  <cp:lastModifiedBy>Sherry Peden</cp:lastModifiedBy>
  <cp:revision>46</cp:revision>
  <dcterms:created xsi:type="dcterms:W3CDTF">2009-11-19T20:38:19Z</dcterms:created>
  <dcterms:modified xsi:type="dcterms:W3CDTF">2011-06-27T17:27:29Z</dcterms:modified>
</cp:coreProperties>
</file>